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61" r:id="rId2"/>
    <p:sldId id="440" r:id="rId3"/>
    <p:sldId id="456" r:id="rId4"/>
    <p:sldId id="501" r:id="rId5"/>
    <p:sldId id="461" r:id="rId6"/>
    <p:sldId id="462" r:id="rId7"/>
    <p:sldId id="458" r:id="rId8"/>
    <p:sldId id="464" r:id="rId9"/>
    <p:sldId id="460" r:id="rId10"/>
    <p:sldId id="457" r:id="rId11"/>
    <p:sldId id="466" r:id="rId12"/>
    <p:sldId id="467" r:id="rId13"/>
    <p:sldId id="468" r:id="rId14"/>
    <p:sldId id="469" r:id="rId15"/>
    <p:sldId id="474" r:id="rId16"/>
    <p:sldId id="475" r:id="rId17"/>
    <p:sldId id="476" r:id="rId18"/>
    <p:sldId id="470" r:id="rId19"/>
    <p:sldId id="497" r:id="rId20"/>
    <p:sldId id="471" r:id="rId21"/>
    <p:sldId id="473" r:id="rId22"/>
    <p:sldId id="477" r:id="rId23"/>
    <p:sldId id="479" r:id="rId24"/>
    <p:sldId id="480" r:id="rId25"/>
    <p:sldId id="481" r:id="rId26"/>
    <p:sldId id="482" r:id="rId27"/>
    <p:sldId id="483" r:id="rId28"/>
    <p:sldId id="484" r:id="rId29"/>
    <p:sldId id="485" r:id="rId30"/>
    <p:sldId id="486" r:id="rId31"/>
    <p:sldId id="487" r:id="rId32"/>
    <p:sldId id="488" r:id="rId33"/>
    <p:sldId id="489" r:id="rId34"/>
    <p:sldId id="490" r:id="rId35"/>
    <p:sldId id="491" r:id="rId36"/>
    <p:sldId id="492" r:id="rId37"/>
    <p:sldId id="493" r:id="rId38"/>
    <p:sldId id="494" r:id="rId39"/>
    <p:sldId id="495" r:id="rId40"/>
    <p:sldId id="498" r:id="rId41"/>
    <p:sldId id="496" r:id="rId42"/>
    <p:sldId id="499" r:id="rId43"/>
    <p:sldId id="500" r:id="rId44"/>
    <p:sldId id="502" r:id="rId45"/>
    <p:sldId id="503" r:id="rId46"/>
    <p:sldId id="504" r:id="rId47"/>
    <p:sldId id="40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0" autoAdjust="0"/>
    <p:restoredTop sz="79048" autoAdjust="0"/>
  </p:normalViewPr>
  <p:slideViewPr>
    <p:cSldViewPr>
      <p:cViewPr varScale="1">
        <p:scale>
          <a:sx n="87" d="100"/>
          <a:sy n="87" d="100"/>
        </p:scale>
        <p:origin x="170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1A4C36-0174-4F91-AD6C-BB28D87E0BA3}" type="datetimeFigureOut">
              <a:rPr lang="en-US" smtClean="0"/>
              <a:pPr/>
              <a:t>11/7/2016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E3BACE-9753-4288-81BF-CA0AA97B45C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en.wikipedia.org/wiki/NP-hard"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04E1BF-1A8E-4EB2-9B31-00EACE729CB3}" type="slidenum">
              <a:rPr lang="en-GB"/>
              <a:pPr/>
              <a:t>15</a:t>
            </a:fld>
            <a:endParaRPr lang="en-GB"/>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283E6F-B024-4E46-9F04-935EE1E5F81C}" type="slidenum">
              <a:rPr lang="en-GB"/>
              <a:pPr/>
              <a:t>45</a:t>
            </a:fld>
            <a:endParaRPr lang="en-GB"/>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For larger versions of the </a:t>
            </a:r>
            <a:r>
              <a:rPr lang="en-US" i="1"/>
              <a:t>n</a:t>
            </a:r>
            <a:r>
              <a:rPr lang="en-US"/>
              <a:t>-puzzle, finding a solution is easy, but the problem of finding the </a:t>
            </a:r>
            <a:r>
              <a:rPr lang="en-US" i="1"/>
              <a:t>shortest</a:t>
            </a:r>
            <a:r>
              <a:rPr lang="en-US"/>
              <a:t> solution is </a:t>
            </a:r>
            <a:r>
              <a:rPr lang="en-US">
                <a:hlinkClick r:id="rId3" tooltip="NP-hard"/>
              </a:rPr>
              <a:t>NP-hard</a:t>
            </a:r>
            <a:r>
              <a:rPr lang="en-US"/>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DA1A4-0D0C-4613-8A96-84C64866A68E}" type="slidenum">
              <a:rPr lang="en-GB"/>
              <a:pPr/>
              <a:t>46</a:t>
            </a:fld>
            <a:endParaRPr lang="en-GB"/>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50938" y="692150"/>
            <a:ext cx="4556125" cy="3416300"/>
          </a:xfrm>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5617CC-2CEB-44FF-8E76-A12017876B5C}" type="slidenum">
              <a:rPr lang="en-GB"/>
              <a:pPr/>
              <a:t>16</a:t>
            </a:fld>
            <a:endParaRPr lang="en-GB"/>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693B58-14D3-4E33-8468-68678948240E}" type="slidenum">
              <a:rPr lang="en-GB"/>
              <a:pPr/>
              <a:t>17</a:t>
            </a:fld>
            <a:endParaRPr lang="en-GB"/>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485ABC-321A-4E7D-B531-F1E23C3E9B54}" type="slidenum">
              <a:rPr lang="en-GB"/>
              <a:pPr/>
              <a:t>35</a:t>
            </a:fld>
            <a:endParaRPr lang="en-GB"/>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E822AB-2E10-4D84-9A8A-DF8FCA346681}" type="slidenum">
              <a:rPr lang="en-GB"/>
              <a:pPr/>
              <a:t>36</a:t>
            </a:fld>
            <a:endParaRPr lang="en-GB"/>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3C55D0-CFC0-485D-A38B-48C951061B37}" type="slidenum">
              <a:rPr lang="en-GB"/>
              <a:pPr/>
              <a:t>37</a:t>
            </a:fld>
            <a:endParaRPr lang="en-GB"/>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D98EEC-A2C3-4E89-9658-B968BE82E522}" type="slidenum">
              <a:rPr lang="en-GB"/>
              <a:pPr/>
              <a:t>38</a:t>
            </a:fld>
            <a:endParaRPr lang="en-GB"/>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4B3637-C91E-4AF1-9048-231E25CC2949}" type="slidenum">
              <a:rPr lang="en-GB"/>
              <a:pPr/>
              <a:t>43</a:t>
            </a:fld>
            <a:endParaRPr lang="en-GB"/>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GB"/>
              <a:t>Insert fig 3.15</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ECB397-EDD9-43C6-979C-C42757C2DDF2}" type="slidenum">
              <a:rPr lang="en-GB"/>
              <a:pPr/>
              <a:t>44</a:t>
            </a:fld>
            <a:endParaRPr lang="en-GB"/>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6C599B4-4737-419C-9E1A-6122BB360733}" type="datetimeFigureOut">
              <a:rPr lang="en-US" smtClean="0"/>
              <a:pPr/>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C599B4-4737-419C-9E1A-6122BB360733}" type="datetimeFigureOut">
              <a:rPr lang="en-US" smtClean="0"/>
              <a:pPr/>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C599B4-4737-419C-9E1A-6122BB360733}" type="datetimeFigureOut">
              <a:rPr lang="en-US" smtClean="0"/>
              <a:pPr/>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3563" y="361950"/>
            <a:ext cx="8158162" cy="1108075"/>
          </a:xfrm>
        </p:spPr>
        <p:txBody>
          <a:bodyPr/>
          <a:lstStyle/>
          <a:p>
            <a:r>
              <a:rPr lang="en-US"/>
              <a:t>Click to edit Master title style</a:t>
            </a:r>
          </a:p>
        </p:txBody>
      </p:sp>
      <p:sp>
        <p:nvSpPr>
          <p:cNvPr id="3" name="Text Placeholder 2"/>
          <p:cNvSpPr>
            <a:spLocks noGrp="1"/>
          </p:cNvSpPr>
          <p:nvPr>
            <p:ph type="body" sz="half" idx="1"/>
          </p:nvPr>
        </p:nvSpPr>
        <p:spPr>
          <a:xfrm>
            <a:off x="563563" y="1758950"/>
            <a:ext cx="3932237" cy="4440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8950"/>
            <a:ext cx="3932238" cy="4440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dt" sz="half" idx="10"/>
          </p:nvPr>
        </p:nvSpPr>
        <p:spPr>
          <a:ln/>
        </p:spPr>
        <p:txBody>
          <a:bodyPr/>
          <a:lstStyle>
            <a:lvl1pPr>
              <a:defRPr/>
            </a:lvl1pPr>
          </a:lstStyle>
          <a:p>
            <a:pPr>
              <a:defRPr/>
            </a:pPr>
            <a:endParaRPr lang="en-US"/>
          </a:p>
        </p:txBody>
      </p:sp>
      <p:sp>
        <p:nvSpPr>
          <p:cNvPr id="6" name="Rectangle 4"/>
          <p:cNvSpPr>
            <a:spLocks noGrp="1" noChangeArrowheads="1"/>
          </p:cNvSpPr>
          <p:nvPr>
            <p:ph type="sldNum" sz="quarter" idx="11"/>
          </p:nvPr>
        </p:nvSpPr>
        <p:spPr>
          <a:ln/>
        </p:spPr>
        <p:txBody>
          <a:bodyPr/>
          <a:lstStyle>
            <a:lvl1pPr>
              <a:defRPr/>
            </a:lvl1pPr>
          </a:lstStyle>
          <a:p>
            <a:pPr>
              <a:defRPr/>
            </a:pPr>
            <a:fld id="{0DAD9EA9-E4A6-4EFA-9AAC-245E472E7479}"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63563" y="361950"/>
            <a:ext cx="8158162" cy="1108075"/>
          </a:xfrm>
        </p:spPr>
        <p:txBody>
          <a:bodyPr/>
          <a:lstStyle/>
          <a:p>
            <a:r>
              <a:rPr lang="en-US"/>
              <a:t>Click to edit Master title style</a:t>
            </a:r>
          </a:p>
        </p:txBody>
      </p:sp>
      <p:sp>
        <p:nvSpPr>
          <p:cNvPr id="3" name="Table Placeholder 2"/>
          <p:cNvSpPr>
            <a:spLocks noGrp="1"/>
          </p:cNvSpPr>
          <p:nvPr>
            <p:ph type="tbl" idx="1"/>
          </p:nvPr>
        </p:nvSpPr>
        <p:spPr>
          <a:xfrm>
            <a:off x="563563" y="1758950"/>
            <a:ext cx="8016875" cy="4440238"/>
          </a:xfrm>
        </p:spPr>
        <p:txBody>
          <a:bodyPr/>
          <a:lstStyle/>
          <a:p>
            <a:pPr lvl="0"/>
            <a:endParaRPr lang="en-US" noProof="0"/>
          </a:p>
        </p:txBody>
      </p:sp>
      <p:sp>
        <p:nvSpPr>
          <p:cNvPr id="4" name="Rectangle 3"/>
          <p:cNvSpPr>
            <a:spLocks noGrp="1" noChangeArrowheads="1"/>
          </p:cNvSpPr>
          <p:nvPr>
            <p:ph type="dt" sz="half" idx="10"/>
          </p:nvPr>
        </p:nvSpPr>
        <p:spPr>
          <a:ln/>
        </p:spPr>
        <p:txBody>
          <a:bodyPr/>
          <a:lstStyle>
            <a:lvl1pPr>
              <a:defRPr/>
            </a:lvl1pPr>
          </a:lstStyle>
          <a:p>
            <a:pPr>
              <a:defRPr/>
            </a:pPr>
            <a:endParaRPr lang="en-US"/>
          </a:p>
        </p:txBody>
      </p:sp>
      <p:sp>
        <p:nvSpPr>
          <p:cNvPr id="5" name="Rectangle 4"/>
          <p:cNvSpPr>
            <a:spLocks noGrp="1" noChangeArrowheads="1"/>
          </p:cNvSpPr>
          <p:nvPr>
            <p:ph type="sldNum" sz="quarter" idx="11"/>
          </p:nvPr>
        </p:nvSpPr>
        <p:spPr>
          <a:ln/>
        </p:spPr>
        <p:txBody>
          <a:bodyPr/>
          <a:lstStyle>
            <a:lvl1pPr>
              <a:defRPr/>
            </a:lvl1pPr>
          </a:lstStyle>
          <a:p>
            <a:pPr>
              <a:defRPr/>
            </a:pPr>
            <a:fld id="{EBE83EE1-5052-4EDD-BC63-C02621616560}"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C599B4-4737-419C-9E1A-6122BB360733}" type="datetimeFigureOut">
              <a:rPr lang="en-US" smtClean="0"/>
              <a:pPr/>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C599B4-4737-419C-9E1A-6122BB360733}" type="datetimeFigureOut">
              <a:rPr lang="en-US" smtClean="0"/>
              <a:pPr/>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C599B4-4737-419C-9E1A-6122BB360733}" type="datetimeFigureOut">
              <a:rPr lang="en-US" smtClean="0"/>
              <a:pPr/>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C599B4-4737-419C-9E1A-6122BB360733}" type="datetimeFigureOut">
              <a:rPr lang="en-US" smtClean="0"/>
              <a:pPr/>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C599B4-4737-419C-9E1A-6122BB360733}" type="datetimeFigureOut">
              <a:rPr lang="en-US" smtClean="0"/>
              <a:pPr/>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C599B4-4737-419C-9E1A-6122BB360733}" type="datetimeFigureOut">
              <a:rPr lang="en-US" smtClean="0"/>
              <a:pPr/>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C599B4-4737-419C-9E1A-6122BB360733}" type="datetimeFigureOut">
              <a:rPr lang="en-US" smtClean="0"/>
              <a:pPr/>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C599B4-4737-419C-9E1A-6122BB360733}" type="datetimeFigureOut">
              <a:rPr lang="en-US" smtClean="0"/>
              <a:pPr/>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599B4-4737-419C-9E1A-6122BB360733}" type="datetimeFigureOut">
              <a:rPr lang="en-US" smtClean="0"/>
              <a:pPr/>
              <a:t>11/7/2016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2A1D3-94CF-4BE8-B9A0-75EFE4C74F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3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pitchFamily="34" charset="0"/>
                <a:cs typeface="Arial" pitchFamily="34" charset="0"/>
              </a:rPr>
              <a:t>Artificial Intelligence</a:t>
            </a:r>
            <a:br>
              <a:rPr lang="en-US" dirty="0">
                <a:latin typeface="Arial" pitchFamily="34" charset="0"/>
                <a:cs typeface="Arial" pitchFamily="34" charset="0"/>
              </a:rPr>
            </a:br>
            <a:r>
              <a:rPr lang="en-US" dirty="0">
                <a:latin typeface="Arial" pitchFamily="34" charset="0"/>
                <a:cs typeface="Arial" pitchFamily="34" charset="0"/>
              </a:rPr>
              <a:t>Lecture No. 7 </a:t>
            </a:r>
          </a:p>
        </p:txBody>
      </p:sp>
      <p:sp>
        <p:nvSpPr>
          <p:cNvPr id="4" name="Subtitle 3"/>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3600" dirty="0"/>
              <a:t>Breadth-first search</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a:t>Breadth first search (BFS), as the name implies, searches from the initial state breadth-wise. </a:t>
            </a:r>
          </a:p>
          <a:p>
            <a:r>
              <a:rPr lang="en-US" dirty="0"/>
              <a:t>That is it searches all the states in the tree level by level. </a:t>
            </a:r>
          </a:p>
          <a:p>
            <a:r>
              <a:rPr lang="en-US" dirty="0"/>
              <a:t>Only after exploring all the states in one level it will jump to the next level. </a:t>
            </a:r>
          </a:p>
          <a:p>
            <a:r>
              <a:rPr lang="en-US" dirty="0"/>
              <a:t>Once the solution is found the search stops.</a:t>
            </a:r>
          </a:p>
          <a:p>
            <a:r>
              <a:rPr lang="en-US" dirty="0"/>
              <a:t> The breadth first search is guaranteed to find the solution if one exists.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Breadth-first search</a:t>
            </a:r>
          </a:p>
        </p:txBody>
      </p:sp>
      <p:sp>
        <p:nvSpPr>
          <p:cNvPr id="34819" name="Rectangle 3"/>
          <p:cNvSpPr>
            <a:spLocks noGrp="1" noChangeArrowheads="1"/>
          </p:cNvSpPr>
          <p:nvPr>
            <p:ph type="body" idx="1"/>
          </p:nvPr>
        </p:nvSpPr>
        <p:spPr/>
        <p:txBody>
          <a:bodyPr/>
          <a:lstStyle/>
          <a:p>
            <a:r>
              <a:rPr lang="en-US" dirty="0"/>
              <a:t>Expand shallowest unexpanded node</a:t>
            </a:r>
          </a:p>
          <a:p>
            <a:r>
              <a:rPr lang="en-US" dirty="0">
                <a:solidFill>
                  <a:schemeClr val="accent2"/>
                </a:solidFill>
              </a:rPr>
              <a:t>Implementation</a:t>
            </a:r>
            <a:r>
              <a:rPr lang="en-US" dirty="0"/>
              <a:t>:</a:t>
            </a:r>
          </a:p>
        </p:txBody>
      </p:sp>
      <p:pic>
        <p:nvPicPr>
          <p:cNvPr id="34820" name="Picture 4" descr="bfs-progress1c"/>
          <p:cNvPicPr>
            <a:picLocks noChangeAspect="1" noChangeArrowheads="1"/>
          </p:cNvPicPr>
          <p:nvPr/>
        </p:nvPicPr>
        <p:blipFill>
          <a:blip r:embed="rId2" cstate="print"/>
          <a:srcRect/>
          <a:stretch>
            <a:fillRect/>
          </a:stretch>
        </p:blipFill>
        <p:spPr bwMode="auto">
          <a:xfrm>
            <a:off x="2438400" y="3657600"/>
            <a:ext cx="4267200" cy="281781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bfs-progress2c"/>
          <p:cNvPicPr>
            <a:picLocks noGrp="1" noChangeAspect="1" noChangeArrowheads="1"/>
          </p:cNvPicPr>
          <p:nvPr>
            <p:ph sz="half" idx="2"/>
          </p:nvPr>
        </p:nvPicPr>
        <p:blipFill>
          <a:blip r:embed="rId2" cstate="print"/>
          <a:srcRect/>
          <a:stretch>
            <a:fillRect/>
          </a:stretch>
        </p:blipFill>
        <p:spPr>
          <a:xfrm>
            <a:off x="2362200" y="3657600"/>
            <a:ext cx="4343400" cy="2800350"/>
          </a:xfrm>
          <a:noFill/>
        </p:spPr>
      </p:pic>
      <p:sp>
        <p:nvSpPr>
          <p:cNvPr id="35843" name="Rectangle 3"/>
          <p:cNvSpPr>
            <a:spLocks noGrp="1" noChangeArrowheads="1"/>
          </p:cNvSpPr>
          <p:nvPr>
            <p:ph type="title"/>
          </p:nvPr>
        </p:nvSpPr>
        <p:spPr>
          <a:xfrm>
            <a:off x="563563" y="304800"/>
            <a:ext cx="8158162" cy="1108075"/>
          </a:xfrm>
        </p:spPr>
        <p:txBody>
          <a:bodyPr/>
          <a:lstStyle/>
          <a:p>
            <a:r>
              <a:rPr lang="en-US" dirty="0"/>
              <a:t>Breadth-first search</a:t>
            </a:r>
          </a:p>
        </p:txBody>
      </p:sp>
      <p:sp>
        <p:nvSpPr>
          <p:cNvPr id="35844" name="Rectangle 4"/>
          <p:cNvSpPr>
            <a:spLocks noGrp="1" noChangeArrowheads="1"/>
          </p:cNvSpPr>
          <p:nvPr>
            <p:ph type="body" sz="half" idx="1"/>
          </p:nvPr>
        </p:nvSpPr>
        <p:spPr>
          <a:xfrm>
            <a:off x="563563" y="1676400"/>
            <a:ext cx="7718425" cy="4440238"/>
          </a:xfrm>
        </p:spPr>
        <p:txBody>
          <a:bodyPr/>
          <a:lstStyle/>
          <a:p>
            <a:r>
              <a:rPr lang="en-US" dirty="0"/>
              <a:t>Expand shallowest unexpanded node</a:t>
            </a:r>
          </a:p>
          <a:p>
            <a:r>
              <a:rPr lang="en-US" dirty="0">
                <a:solidFill>
                  <a:schemeClr val="accent2"/>
                </a:solidFill>
              </a:rPr>
              <a:t>Implementation</a:t>
            </a:r>
            <a:r>
              <a:rPr lang="en-US"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bfs-progress3c"/>
          <p:cNvPicPr>
            <a:picLocks noChangeAspect="1" noChangeArrowheads="1"/>
          </p:cNvPicPr>
          <p:nvPr/>
        </p:nvPicPr>
        <p:blipFill>
          <a:blip r:embed="rId2" cstate="print"/>
          <a:srcRect/>
          <a:stretch>
            <a:fillRect/>
          </a:stretch>
        </p:blipFill>
        <p:spPr bwMode="auto">
          <a:xfrm>
            <a:off x="2362200" y="3657600"/>
            <a:ext cx="4343400" cy="2855913"/>
          </a:xfrm>
          <a:prstGeom prst="rect">
            <a:avLst/>
          </a:prstGeom>
          <a:noFill/>
          <a:ln w="9525">
            <a:noFill/>
            <a:miter lim="800000"/>
            <a:headEnd/>
            <a:tailEnd/>
          </a:ln>
        </p:spPr>
      </p:pic>
      <p:sp>
        <p:nvSpPr>
          <p:cNvPr id="36867" name="Rectangle 3"/>
          <p:cNvSpPr>
            <a:spLocks noGrp="1" noChangeArrowheads="1"/>
          </p:cNvSpPr>
          <p:nvPr>
            <p:ph type="title"/>
          </p:nvPr>
        </p:nvSpPr>
        <p:spPr/>
        <p:txBody>
          <a:bodyPr/>
          <a:lstStyle/>
          <a:p>
            <a:r>
              <a:rPr lang="en-US"/>
              <a:t>Breadth-first search</a:t>
            </a:r>
          </a:p>
        </p:txBody>
      </p:sp>
      <p:sp>
        <p:nvSpPr>
          <p:cNvPr id="36868" name="Rectangle 4"/>
          <p:cNvSpPr>
            <a:spLocks noGrp="1" noChangeArrowheads="1"/>
          </p:cNvSpPr>
          <p:nvPr>
            <p:ph type="body" idx="1"/>
          </p:nvPr>
        </p:nvSpPr>
        <p:spPr/>
        <p:txBody>
          <a:bodyPr/>
          <a:lstStyle/>
          <a:p>
            <a:r>
              <a:rPr lang="en-US" dirty="0"/>
              <a:t>Expand shallowest unexpanded node</a:t>
            </a:r>
          </a:p>
          <a:p>
            <a:r>
              <a:rPr lang="en-US" dirty="0">
                <a:solidFill>
                  <a:schemeClr val="accent2"/>
                </a:solidFill>
              </a:rPr>
              <a:t>Implementation</a:t>
            </a:r>
            <a:r>
              <a:rPr lang="en-US" dirty="0"/>
              <a:t>:</a:t>
            </a:r>
          </a:p>
          <a:p>
            <a:pPr lvl="1">
              <a:buNone/>
            </a:pPr>
            <a:r>
              <a:rPr lang="en-US"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bfs-progress4c"/>
          <p:cNvPicPr>
            <a:picLocks noChangeAspect="1" noChangeArrowheads="1"/>
          </p:cNvPicPr>
          <p:nvPr/>
        </p:nvPicPr>
        <p:blipFill>
          <a:blip r:embed="rId2" cstate="print"/>
          <a:srcRect/>
          <a:stretch>
            <a:fillRect/>
          </a:stretch>
        </p:blipFill>
        <p:spPr bwMode="auto">
          <a:xfrm>
            <a:off x="2057400" y="3657600"/>
            <a:ext cx="4648200" cy="2789238"/>
          </a:xfrm>
          <a:prstGeom prst="rect">
            <a:avLst/>
          </a:prstGeom>
          <a:noFill/>
          <a:ln w="9525">
            <a:noFill/>
            <a:miter lim="800000"/>
            <a:headEnd/>
            <a:tailEnd/>
          </a:ln>
        </p:spPr>
      </p:pic>
      <p:sp>
        <p:nvSpPr>
          <p:cNvPr id="37891" name="Rectangle 3"/>
          <p:cNvSpPr>
            <a:spLocks noGrp="1" noChangeArrowheads="1"/>
          </p:cNvSpPr>
          <p:nvPr>
            <p:ph type="title"/>
          </p:nvPr>
        </p:nvSpPr>
        <p:spPr/>
        <p:txBody>
          <a:bodyPr/>
          <a:lstStyle/>
          <a:p>
            <a:r>
              <a:rPr lang="en-US"/>
              <a:t>Breadth-first search</a:t>
            </a:r>
          </a:p>
        </p:txBody>
      </p:sp>
      <p:sp>
        <p:nvSpPr>
          <p:cNvPr id="37892" name="Rectangle 4"/>
          <p:cNvSpPr>
            <a:spLocks noGrp="1" noChangeArrowheads="1"/>
          </p:cNvSpPr>
          <p:nvPr>
            <p:ph type="body" idx="1"/>
          </p:nvPr>
        </p:nvSpPr>
        <p:spPr/>
        <p:txBody>
          <a:bodyPr/>
          <a:lstStyle/>
          <a:p>
            <a:r>
              <a:rPr lang="en-US" dirty="0"/>
              <a:t>Expand shallowest unexpanded node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838200" y="76200"/>
            <a:ext cx="7620000" cy="1066800"/>
          </a:xfrm>
        </p:spPr>
        <p:txBody>
          <a:bodyPr/>
          <a:lstStyle/>
          <a:p>
            <a:r>
              <a:rPr lang="en-US" dirty="0"/>
              <a:t>Breadth-first searching</a:t>
            </a:r>
          </a:p>
        </p:txBody>
      </p:sp>
      <p:sp>
        <p:nvSpPr>
          <p:cNvPr id="137219" name="Rectangle 3"/>
          <p:cNvSpPr>
            <a:spLocks noGrp="1" noChangeArrowheads="1"/>
          </p:cNvSpPr>
          <p:nvPr>
            <p:ph type="body" idx="1"/>
          </p:nvPr>
        </p:nvSpPr>
        <p:spPr>
          <a:xfrm>
            <a:off x="4419600" y="1447800"/>
            <a:ext cx="4343400" cy="5029200"/>
          </a:xfrm>
        </p:spPr>
        <p:txBody>
          <a:bodyPr/>
          <a:lstStyle/>
          <a:p>
            <a:r>
              <a:rPr lang="en-US" sz="2400"/>
              <a:t>A </a:t>
            </a:r>
            <a:r>
              <a:rPr lang="en-US" sz="2400">
                <a:solidFill>
                  <a:schemeClr val="tx2"/>
                </a:solidFill>
              </a:rPr>
              <a:t>breadth-first</a:t>
            </a:r>
            <a:r>
              <a:rPr lang="en-US" sz="2400"/>
              <a:t> search (</a:t>
            </a:r>
            <a:r>
              <a:rPr lang="en-US" sz="2400">
                <a:solidFill>
                  <a:schemeClr val="tx2"/>
                </a:solidFill>
              </a:rPr>
              <a:t>BFS</a:t>
            </a:r>
            <a:r>
              <a:rPr lang="en-US" sz="2400"/>
              <a:t>) explores nodes nearest the root before exploring nodes further away</a:t>
            </a:r>
          </a:p>
          <a:p>
            <a:r>
              <a:rPr lang="en-US" sz="2400"/>
              <a:t>For example, after searching </a:t>
            </a:r>
            <a:r>
              <a:rPr lang="en-US" sz="2000">
                <a:solidFill>
                  <a:schemeClr val="accent2"/>
                </a:solidFill>
                <a:latin typeface="Verdana" pitchFamily="34" charset="0"/>
              </a:rPr>
              <a:t>A</a:t>
            </a:r>
            <a:r>
              <a:rPr lang="en-US" sz="2400"/>
              <a:t>, then </a:t>
            </a:r>
            <a:r>
              <a:rPr lang="en-US" sz="2000">
                <a:solidFill>
                  <a:schemeClr val="accent2"/>
                </a:solidFill>
                <a:latin typeface="Verdana" pitchFamily="34" charset="0"/>
              </a:rPr>
              <a:t>B</a:t>
            </a:r>
            <a:r>
              <a:rPr lang="en-US" sz="2400"/>
              <a:t>, then </a:t>
            </a:r>
            <a:r>
              <a:rPr lang="en-US" sz="2000">
                <a:solidFill>
                  <a:schemeClr val="accent2"/>
                </a:solidFill>
                <a:latin typeface="Verdana" pitchFamily="34" charset="0"/>
              </a:rPr>
              <a:t>C</a:t>
            </a:r>
            <a:r>
              <a:rPr lang="en-US" sz="2400"/>
              <a:t>, the search proceeds with </a:t>
            </a:r>
            <a:r>
              <a:rPr lang="en-US" sz="2000">
                <a:solidFill>
                  <a:schemeClr val="accent2"/>
                </a:solidFill>
                <a:latin typeface="Verdana" pitchFamily="34" charset="0"/>
              </a:rPr>
              <a:t>D</a:t>
            </a:r>
            <a:r>
              <a:rPr lang="en-US" sz="2400"/>
              <a:t>,</a:t>
            </a:r>
            <a:r>
              <a:rPr lang="en-US" sz="2000">
                <a:solidFill>
                  <a:srgbClr val="FFFF99"/>
                </a:solidFill>
                <a:latin typeface="Verdana" pitchFamily="34" charset="0"/>
              </a:rPr>
              <a:t> </a:t>
            </a:r>
            <a:r>
              <a:rPr lang="en-US" sz="2000">
                <a:solidFill>
                  <a:schemeClr val="accent2"/>
                </a:solidFill>
                <a:latin typeface="Verdana" pitchFamily="34" charset="0"/>
              </a:rPr>
              <a:t>E</a:t>
            </a:r>
            <a:r>
              <a:rPr lang="en-US" sz="2400"/>
              <a:t>,</a:t>
            </a:r>
            <a:r>
              <a:rPr lang="en-US" sz="2000">
                <a:solidFill>
                  <a:srgbClr val="FFFF99"/>
                </a:solidFill>
                <a:latin typeface="Verdana" pitchFamily="34" charset="0"/>
              </a:rPr>
              <a:t> </a:t>
            </a:r>
            <a:r>
              <a:rPr lang="en-US" sz="2000">
                <a:solidFill>
                  <a:schemeClr val="accent2"/>
                </a:solidFill>
                <a:latin typeface="Verdana" pitchFamily="34" charset="0"/>
              </a:rPr>
              <a:t>F</a:t>
            </a:r>
            <a:r>
              <a:rPr lang="en-US" sz="2400"/>
              <a:t>,</a:t>
            </a:r>
            <a:r>
              <a:rPr lang="en-US" sz="2000">
                <a:solidFill>
                  <a:srgbClr val="FFFF99"/>
                </a:solidFill>
                <a:latin typeface="Verdana" pitchFamily="34" charset="0"/>
              </a:rPr>
              <a:t> </a:t>
            </a:r>
            <a:r>
              <a:rPr lang="en-US" sz="2000">
                <a:solidFill>
                  <a:schemeClr val="accent2"/>
                </a:solidFill>
                <a:latin typeface="Verdana" pitchFamily="34" charset="0"/>
              </a:rPr>
              <a:t>G</a:t>
            </a:r>
          </a:p>
          <a:p>
            <a:r>
              <a:rPr lang="en-US" sz="2400"/>
              <a:t>Node are explored in the order </a:t>
            </a:r>
            <a:r>
              <a:rPr lang="en-US" sz="2000">
                <a:solidFill>
                  <a:schemeClr val="accent2"/>
                </a:solidFill>
                <a:latin typeface="Verdana" pitchFamily="34" charset="0"/>
              </a:rPr>
              <a:t>A B C D E F G H I J K L M N O P Q</a:t>
            </a:r>
          </a:p>
          <a:p>
            <a:r>
              <a:rPr lang="en-US" sz="2000">
                <a:solidFill>
                  <a:schemeClr val="accent2"/>
                </a:solidFill>
                <a:latin typeface="Verdana" pitchFamily="34" charset="0"/>
              </a:rPr>
              <a:t>J</a:t>
            </a:r>
            <a:r>
              <a:rPr lang="en-US" sz="2400"/>
              <a:t> will be found before</a:t>
            </a:r>
            <a:r>
              <a:rPr lang="en-US" sz="2000">
                <a:solidFill>
                  <a:schemeClr val="accent2"/>
                </a:solidFill>
                <a:latin typeface="Verdana" pitchFamily="34" charset="0"/>
              </a:rPr>
              <a:t> N</a:t>
            </a:r>
          </a:p>
        </p:txBody>
      </p:sp>
      <p:grpSp>
        <p:nvGrpSpPr>
          <p:cNvPr id="2" name="Group 4"/>
          <p:cNvGrpSpPr>
            <a:grpSpLocks/>
          </p:cNvGrpSpPr>
          <p:nvPr/>
        </p:nvGrpSpPr>
        <p:grpSpPr bwMode="auto">
          <a:xfrm>
            <a:off x="609600" y="1828800"/>
            <a:ext cx="3581400" cy="3886200"/>
            <a:chOff x="384" y="1152"/>
            <a:chExt cx="2256" cy="2448"/>
          </a:xfrm>
        </p:grpSpPr>
        <p:sp>
          <p:nvSpPr>
            <p:cNvPr id="137221" name="Oval 5"/>
            <p:cNvSpPr>
              <a:spLocks noChangeArrowheads="1"/>
            </p:cNvSpPr>
            <p:nvPr/>
          </p:nvSpPr>
          <p:spPr bwMode="auto">
            <a:xfrm>
              <a:off x="384" y="3360"/>
              <a:ext cx="240" cy="240"/>
            </a:xfrm>
            <a:prstGeom prst="ellipse">
              <a:avLst/>
            </a:prstGeom>
            <a:noFill/>
            <a:ln w="15875">
              <a:solidFill>
                <a:schemeClr val="tx1"/>
              </a:solidFill>
              <a:round/>
              <a:headEnd/>
              <a:tailEnd/>
            </a:ln>
            <a:effectLst/>
          </p:spPr>
          <p:txBody>
            <a:bodyPr wrap="none" anchor="ctr"/>
            <a:lstStyle/>
            <a:p>
              <a:r>
                <a:rPr lang="en-US" sz="2000"/>
                <a:t>L</a:t>
              </a:r>
            </a:p>
          </p:txBody>
        </p:sp>
        <p:sp>
          <p:nvSpPr>
            <p:cNvPr id="137222" name="Oval 6"/>
            <p:cNvSpPr>
              <a:spLocks noChangeArrowheads="1"/>
            </p:cNvSpPr>
            <p:nvPr/>
          </p:nvSpPr>
          <p:spPr bwMode="auto">
            <a:xfrm>
              <a:off x="720" y="3360"/>
              <a:ext cx="240" cy="240"/>
            </a:xfrm>
            <a:prstGeom prst="ellipse">
              <a:avLst/>
            </a:prstGeom>
            <a:noFill/>
            <a:ln w="15875">
              <a:solidFill>
                <a:schemeClr val="tx1"/>
              </a:solidFill>
              <a:round/>
              <a:headEnd/>
              <a:tailEnd/>
            </a:ln>
            <a:effectLst/>
          </p:spPr>
          <p:txBody>
            <a:bodyPr wrap="none" anchor="ctr"/>
            <a:lstStyle/>
            <a:p>
              <a:r>
                <a:rPr lang="en-US" sz="2000"/>
                <a:t>M</a:t>
              </a:r>
            </a:p>
          </p:txBody>
        </p:sp>
        <p:sp>
          <p:nvSpPr>
            <p:cNvPr id="137223" name="Oval 7"/>
            <p:cNvSpPr>
              <a:spLocks noChangeArrowheads="1"/>
            </p:cNvSpPr>
            <p:nvPr/>
          </p:nvSpPr>
          <p:spPr bwMode="auto">
            <a:xfrm>
              <a:off x="1056" y="3360"/>
              <a:ext cx="240" cy="240"/>
            </a:xfrm>
            <a:prstGeom prst="ellipse">
              <a:avLst/>
            </a:prstGeom>
            <a:noFill/>
            <a:ln w="57150">
              <a:solidFill>
                <a:schemeClr val="accent1"/>
              </a:solidFill>
              <a:round/>
              <a:headEnd/>
              <a:tailEnd/>
            </a:ln>
            <a:effectLst/>
          </p:spPr>
          <p:txBody>
            <a:bodyPr wrap="none" anchor="ctr"/>
            <a:lstStyle/>
            <a:p>
              <a:r>
                <a:rPr lang="en-US" sz="2000"/>
                <a:t>N</a:t>
              </a:r>
            </a:p>
          </p:txBody>
        </p:sp>
        <p:sp>
          <p:nvSpPr>
            <p:cNvPr id="137224" name="Oval 8"/>
            <p:cNvSpPr>
              <a:spLocks noChangeArrowheads="1"/>
            </p:cNvSpPr>
            <p:nvPr/>
          </p:nvSpPr>
          <p:spPr bwMode="auto">
            <a:xfrm>
              <a:off x="1392" y="3360"/>
              <a:ext cx="240" cy="240"/>
            </a:xfrm>
            <a:prstGeom prst="ellipse">
              <a:avLst/>
            </a:prstGeom>
            <a:noFill/>
            <a:ln w="15875">
              <a:solidFill>
                <a:schemeClr val="tx1"/>
              </a:solidFill>
              <a:round/>
              <a:headEnd/>
              <a:tailEnd/>
            </a:ln>
            <a:effectLst/>
          </p:spPr>
          <p:txBody>
            <a:bodyPr wrap="none" anchor="ctr"/>
            <a:lstStyle/>
            <a:p>
              <a:r>
                <a:rPr lang="en-US" sz="2000"/>
                <a:t>O</a:t>
              </a:r>
            </a:p>
          </p:txBody>
        </p:sp>
        <p:sp>
          <p:nvSpPr>
            <p:cNvPr id="137225" name="Oval 9"/>
            <p:cNvSpPr>
              <a:spLocks noChangeArrowheads="1"/>
            </p:cNvSpPr>
            <p:nvPr/>
          </p:nvSpPr>
          <p:spPr bwMode="auto">
            <a:xfrm>
              <a:off x="1728" y="3360"/>
              <a:ext cx="240" cy="240"/>
            </a:xfrm>
            <a:prstGeom prst="ellipse">
              <a:avLst/>
            </a:prstGeom>
            <a:noFill/>
            <a:ln w="15875">
              <a:solidFill>
                <a:schemeClr val="tx1"/>
              </a:solidFill>
              <a:round/>
              <a:headEnd/>
              <a:tailEnd/>
            </a:ln>
            <a:effectLst/>
          </p:spPr>
          <p:txBody>
            <a:bodyPr wrap="none" anchor="ctr"/>
            <a:lstStyle/>
            <a:p>
              <a:r>
                <a:rPr lang="en-US" sz="2000"/>
                <a:t>P</a:t>
              </a:r>
            </a:p>
          </p:txBody>
        </p:sp>
        <p:sp>
          <p:nvSpPr>
            <p:cNvPr id="137226" name="Oval 10"/>
            <p:cNvSpPr>
              <a:spLocks noChangeArrowheads="1"/>
            </p:cNvSpPr>
            <p:nvPr/>
          </p:nvSpPr>
          <p:spPr bwMode="auto">
            <a:xfrm>
              <a:off x="2208" y="2256"/>
              <a:ext cx="240" cy="240"/>
            </a:xfrm>
            <a:prstGeom prst="ellipse">
              <a:avLst/>
            </a:prstGeom>
            <a:noFill/>
            <a:ln w="15875">
              <a:solidFill>
                <a:schemeClr val="tx1"/>
              </a:solidFill>
              <a:round/>
              <a:headEnd/>
              <a:tailEnd/>
            </a:ln>
            <a:effectLst/>
          </p:spPr>
          <p:txBody>
            <a:bodyPr wrap="none" anchor="ctr"/>
            <a:lstStyle/>
            <a:p>
              <a:r>
                <a:rPr lang="en-US" sz="2000"/>
                <a:t>G</a:t>
              </a:r>
            </a:p>
          </p:txBody>
        </p:sp>
        <p:sp>
          <p:nvSpPr>
            <p:cNvPr id="137227" name="Oval 11"/>
            <p:cNvSpPr>
              <a:spLocks noChangeArrowheads="1"/>
            </p:cNvSpPr>
            <p:nvPr/>
          </p:nvSpPr>
          <p:spPr bwMode="auto">
            <a:xfrm>
              <a:off x="2400" y="3360"/>
              <a:ext cx="240" cy="240"/>
            </a:xfrm>
            <a:prstGeom prst="ellipse">
              <a:avLst/>
            </a:prstGeom>
            <a:noFill/>
            <a:ln w="15875">
              <a:solidFill>
                <a:schemeClr val="tx1"/>
              </a:solidFill>
              <a:round/>
              <a:headEnd/>
              <a:tailEnd/>
            </a:ln>
            <a:effectLst/>
          </p:spPr>
          <p:txBody>
            <a:bodyPr wrap="none" anchor="ctr"/>
            <a:lstStyle/>
            <a:p>
              <a:r>
                <a:rPr lang="en-US" sz="2000"/>
                <a:t>Q</a:t>
              </a:r>
            </a:p>
          </p:txBody>
        </p:sp>
        <p:sp>
          <p:nvSpPr>
            <p:cNvPr id="137228" name="Oval 12"/>
            <p:cNvSpPr>
              <a:spLocks noChangeArrowheads="1"/>
            </p:cNvSpPr>
            <p:nvPr/>
          </p:nvSpPr>
          <p:spPr bwMode="auto">
            <a:xfrm>
              <a:off x="720" y="2832"/>
              <a:ext cx="240" cy="240"/>
            </a:xfrm>
            <a:prstGeom prst="ellipse">
              <a:avLst/>
            </a:prstGeom>
            <a:noFill/>
            <a:ln w="15875">
              <a:solidFill>
                <a:schemeClr val="tx1"/>
              </a:solidFill>
              <a:round/>
              <a:headEnd/>
              <a:tailEnd/>
            </a:ln>
            <a:effectLst/>
          </p:spPr>
          <p:txBody>
            <a:bodyPr wrap="none" anchor="ctr"/>
            <a:lstStyle/>
            <a:p>
              <a:r>
                <a:rPr lang="en-US" sz="2000"/>
                <a:t>H</a:t>
              </a:r>
            </a:p>
          </p:txBody>
        </p:sp>
        <p:sp>
          <p:nvSpPr>
            <p:cNvPr id="137229" name="Oval 13"/>
            <p:cNvSpPr>
              <a:spLocks noChangeArrowheads="1"/>
            </p:cNvSpPr>
            <p:nvPr/>
          </p:nvSpPr>
          <p:spPr bwMode="auto">
            <a:xfrm>
              <a:off x="2016" y="2832"/>
              <a:ext cx="240" cy="240"/>
            </a:xfrm>
            <a:prstGeom prst="ellipse">
              <a:avLst/>
            </a:prstGeom>
            <a:noFill/>
            <a:ln w="57150">
              <a:solidFill>
                <a:schemeClr val="accent1"/>
              </a:solidFill>
              <a:round/>
              <a:headEnd/>
              <a:tailEnd/>
            </a:ln>
            <a:effectLst/>
          </p:spPr>
          <p:txBody>
            <a:bodyPr wrap="none" anchor="ctr"/>
            <a:lstStyle/>
            <a:p>
              <a:r>
                <a:rPr lang="en-US" sz="2000"/>
                <a:t>J</a:t>
              </a:r>
            </a:p>
          </p:txBody>
        </p:sp>
        <p:sp>
          <p:nvSpPr>
            <p:cNvPr id="137230" name="Oval 14"/>
            <p:cNvSpPr>
              <a:spLocks noChangeArrowheads="1"/>
            </p:cNvSpPr>
            <p:nvPr/>
          </p:nvSpPr>
          <p:spPr bwMode="auto">
            <a:xfrm>
              <a:off x="1536" y="2832"/>
              <a:ext cx="240" cy="240"/>
            </a:xfrm>
            <a:prstGeom prst="ellipse">
              <a:avLst/>
            </a:prstGeom>
            <a:noFill/>
            <a:ln w="15875">
              <a:solidFill>
                <a:schemeClr val="tx1"/>
              </a:solidFill>
              <a:round/>
              <a:headEnd/>
              <a:tailEnd/>
            </a:ln>
            <a:effectLst/>
          </p:spPr>
          <p:txBody>
            <a:bodyPr wrap="none" anchor="ctr"/>
            <a:lstStyle/>
            <a:p>
              <a:r>
                <a:rPr lang="en-US" sz="2000"/>
                <a:t>I</a:t>
              </a:r>
            </a:p>
          </p:txBody>
        </p:sp>
        <p:sp>
          <p:nvSpPr>
            <p:cNvPr id="137231" name="Oval 15"/>
            <p:cNvSpPr>
              <a:spLocks noChangeArrowheads="1"/>
            </p:cNvSpPr>
            <p:nvPr/>
          </p:nvSpPr>
          <p:spPr bwMode="auto">
            <a:xfrm>
              <a:off x="2400" y="2832"/>
              <a:ext cx="240" cy="240"/>
            </a:xfrm>
            <a:prstGeom prst="ellipse">
              <a:avLst/>
            </a:prstGeom>
            <a:noFill/>
            <a:ln w="15875">
              <a:solidFill>
                <a:schemeClr val="tx1"/>
              </a:solidFill>
              <a:round/>
              <a:headEnd/>
              <a:tailEnd/>
            </a:ln>
            <a:effectLst/>
          </p:spPr>
          <p:txBody>
            <a:bodyPr wrap="none" anchor="ctr"/>
            <a:lstStyle/>
            <a:p>
              <a:r>
                <a:rPr lang="en-US" sz="2000"/>
                <a:t>K</a:t>
              </a:r>
            </a:p>
          </p:txBody>
        </p:sp>
        <p:sp>
          <p:nvSpPr>
            <p:cNvPr id="137232" name="Oval 16"/>
            <p:cNvSpPr>
              <a:spLocks noChangeArrowheads="1"/>
            </p:cNvSpPr>
            <p:nvPr/>
          </p:nvSpPr>
          <p:spPr bwMode="auto">
            <a:xfrm>
              <a:off x="1776" y="2256"/>
              <a:ext cx="240" cy="240"/>
            </a:xfrm>
            <a:prstGeom prst="ellipse">
              <a:avLst/>
            </a:prstGeom>
            <a:noFill/>
            <a:ln w="15875">
              <a:solidFill>
                <a:schemeClr val="tx1"/>
              </a:solidFill>
              <a:round/>
              <a:headEnd/>
              <a:tailEnd/>
            </a:ln>
            <a:effectLst/>
          </p:spPr>
          <p:txBody>
            <a:bodyPr wrap="none" anchor="ctr"/>
            <a:lstStyle/>
            <a:p>
              <a:r>
                <a:rPr lang="en-US" sz="2000"/>
                <a:t>F</a:t>
              </a:r>
            </a:p>
          </p:txBody>
        </p:sp>
        <p:sp>
          <p:nvSpPr>
            <p:cNvPr id="137233" name="Oval 17"/>
            <p:cNvSpPr>
              <a:spLocks noChangeArrowheads="1"/>
            </p:cNvSpPr>
            <p:nvPr/>
          </p:nvSpPr>
          <p:spPr bwMode="auto">
            <a:xfrm>
              <a:off x="1152" y="2256"/>
              <a:ext cx="240" cy="240"/>
            </a:xfrm>
            <a:prstGeom prst="ellipse">
              <a:avLst/>
            </a:prstGeom>
            <a:noFill/>
            <a:ln w="15875">
              <a:solidFill>
                <a:schemeClr val="tx1"/>
              </a:solidFill>
              <a:round/>
              <a:headEnd/>
              <a:tailEnd/>
            </a:ln>
            <a:effectLst/>
          </p:spPr>
          <p:txBody>
            <a:bodyPr wrap="none" anchor="ctr"/>
            <a:lstStyle/>
            <a:p>
              <a:r>
                <a:rPr lang="en-US" sz="2000"/>
                <a:t>E</a:t>
              </a:r>
            </a:p>
          </p:txBody>
        </p:sp>
        <p:sp>
          <p:nvSpPr>
            <p:cNvPr id="137234" name="Oval 18"/>
            <p:cNvSpPr>
              <a:spLocks noChangeArrowheads="1"/>
            </p:cNvSpPr>
            <p:nvPr/>
          </p:nvSpPr>
          <p:spPr bwMode="auto">
            <a:xfrm>
              <a:off x="576" y="2256"/>
              <a:ext cx="240" cy="240"/>
            </a:xfrm>
            <a:prstGeom prst="ellipse">
              <a:avLst/>
            </a:prstGeom>
            <a:noFill/>
            <a:ln w="15875">
              <a:solidFill>
                <a:schemeClr val="tx1"/>
              </a:solidFill>
              <a:round/>
              <a:headEnd/>
              <a:tailEnd/>
            </a:ln>
            <a:effectLst/>
          </p:spPr>
          <p:txBody>
            <a:bodyPr wrap="none" anchor="ctr"/>
            <a:lstStyle/>
            <a:p>
              <a:r>
                <a:rPr lang="en-US" sz="2000"/>
                <a:t>D</a:t>
              </a:r>
            </a:p>
          </p:txBody>
        </p:sp>
        <p:sp>
          <p:nvSpPr>
            <p:cNvPr id="137235" name="Oval 19"/>
            <p:cNvSpPr>
              <a:spLocks noChangeArrowheads="1"/>
            </p:cNvSpPr>
            <p:nvPr/>
          </p:nvSpPr>
          <p:spPr bwMode="auto">
            <a:xfrm>
              <a:off x="864" y="1728"/>
              <a:ext cx="240" cy="240"/>
            </a:xfrm>
            <a:prstGeom prst="ellipse">
              <a:avLst/>
            </a:prstGeom>
            <a:noFill/>
            <a:ln w="15875">
              <a:solidFill>
                <a:schemeClr val="tx1"/>
              </a:solidFill>
              <a:round/>
              <a:headEnd/>
              <a:tailEnd/>
            </a:ln>
            <a:effectLst/>
          </p:spPr>
          <p:txBody>
            <a:bodyPr wrap="none" anchor="ctr"/>
            <a:lstStyle/>
            <a:p>
              <a:r>
                <a:rPr lang="en-US" sz="2000"/>
                <a:t>B</a:t>
              </a:r>
            </a:p>
          </p:txBody>
        </p:sp>
        <p:sp>
          <p:nvSpPr>
            <p:cNvPr id="137236" name="Oval 20"/>
            <p:cNvSpPr>
              <a:spLocks noChangeArrowheads="1"/>
            </p:cNvSpPr>
            <p:nvPr/>
          </p:nvSpPr>
          <p:spPr bwMode="auto">
            <a:xfrm>
              <a:off x="1968" y="1728"/>
              <a:ext cx="240" cy="240"/>
            </a:xfrm>
            <a:prstGeom prst="ellipse">
              <a:avLst/>
            </a:prstGeom>
            <a:noFill/>
            <a:ln w="15875">
              <a:solidFill>
                <a:schemeClr val="tx1"/>
              </a:solidFill>
              <a:round/>
              <a:headEnd/>
              <a:tailEnd/>
            </a:ln>
            <a:effectLst/>
          </p:spPr>
          <p:txBody>
            <a:bodyPr wrap="none" anchor="ctr"/>
            <a:lstStyle/>
            <a:p>
              <a:r>
                <a:rPr lang="en-US" sz="2000"/>
                <a:t>C</a:t>
              </a:r>
            </a:p>
          </p:txBody>
        </p:sp>
        <p:sp>
          <p:nvSpPr>
            <p:cNvPr id="137237" name="Oval 21"/>
            <p:cNvSpPr>
              <a:spLocks noChangeArrowheads="1"/>
            </p:cNvSpPr>
            <p:nvPr/>
          </p:nvSpPr>
          <p:spPr bwMode="auto">
            <a:xfrm>
              <a:off x="1392" y="1152"/>
              <a:ext cx="240" cy="240"/>
            </a:xfrm>
            <a:prstGeom prst="ellipse">
              <a:avLst/>
            </a:prstGeom>
            <a:noFill/>
            <a:ln w="15875">
              <a:solidFill>
                <a:schemeClr val="tx1"/>
              </a:solidFill>
              <a:round/>
              <a:headEnd/>
              <a:tailEnd/>
            </a:ln>
            <a:effectLst/>
          </p:spPr>
          <p:txBody>
            <a:bodyPr wrap="none" anchor="ctr"/>
            <a:lstStyle/>
            <a:p>
              <a:r>
                <a:rPr lang="en-US" sz="2000"/>
                <a:t>A</a:t>
              </a:r>
            </a:p>
          </p:txBody>
        </p:sp>
        <p:sp>
          <p:nvSpPr>
            <p:cNvPr id="137238" name="Line 22"/>
            <p:cNvSpPr>
              <a:spLocks noChangeShapeType="1"/>
            </p:cNvSpPr>
            <p:nvPr/>
          </p:nvSpPr>
          <p:spPr bwMode="auto">
            <a:xfrm flipV="1">
              <a:off x="1056" y="1344"/>
              <a:ext cx="384" cy="384"/>
            </a:xfrm>
            <a:prstGeom prst="line">
              <a:avLst/>
            </a:prstGeom>
            <a:noFill/>
            <a:ln w="15875">
              <a:solidFill>
                <a:schemeClr val="tx1"/>
              </a:solidFill>
              <a:round/>
              <a:headEnd/>
              <a:tailEnd/>
            </a:ln>
            <a:effectLst/>
          </p:spPr>
          <p:txBody>
            <a:bodyPr wrap="none" anchor="ctr"/>
            <a:lstStyle/>
            <a:p>
              <a:endParaRPr lang="en-US"/>
            </a:p>
          </p:txBody>
        </p:sp>
        <p:sp>
          <p:nvSpPr>
            <p:cNvPr id="137239" name="Line 23"/>
            <p:cNvSpPr>
              <a:spLocks noChangeShapeType="1"/>
            </p:cNvSpPr>
            <p:nvPr/>
          </p:nvSpPr>
          <p:spPr bwMode="auto">
            <a:xfrm>
              <a:off x="1584" y="1344"/>
              <a:ext cx="432" cy="432"/>
            </a:xfrm>
            <a:prstGeom prst="line">
              <a:avLst/>
            </a:prstGeom>
            <a:noFill/>
            <a:ln w="15875">
              <a:solidFill>
                <a:schemeClr val="tx1"/>
              </a:solidFill>
              <a:round/>
              <a:headEnd/>
              <a:tailEnd/>
            </a:ln>
            <a:effectLst/>
          </p:spPr>
          <p:txBody>
            <a:bodyPr wrap="none" anchor="ctr"/>
            <a:lstStyle/>
            <a:p>
              <a:endParaRPr lang="en-US"/>
            </a:p>
          </p:txBody>
        </p:sp>
        <p:sp>
          <p:nvSpPr>
            <p:cNvPr id="137240" name="Line 24"/>
            <p:cNvSpPr>
              <a:spLocks noChangeShapeType="1"/>
            </p:cNvSpPr>
            <p:nvPr/>
          </p:nvSpPr>
          <p:spPr bwMode="auto">
            <a:xfrm flipH="1">
              <a:off x="720" y="1968"/>
              <a:ext cx="192" cy="288"/>
            </a:xfrm>
            <a:prstGeom prst="line">
              <a:avLst/>
            </a:prstGeom>
            <a:noFill/>
            <a:ln w="15875">
              <a:solidFill>
                <a:schemeClr val="tx1"/>
              </a:solidFill>
              <a:round/>
              <a:headEnd/>
              <a:tailEnd/>
            </a:ln>
            <a:effectLst/>
          </p:spPr>
          <p:txBody>
            <a:bodyPr wrap="none" anchor="ctr"/>
            <a:lstStyle/>
            <a:p>
              <a:endParaRPr lang="en-US"/>
            </a:p>
          </p:txBody>
        </p:sp>
        <p:sp>
          <p:nvSpPr>
            <p:cNvPr id="137241" name="Line 25"/>
            <p:cNvSpPr>
              <a:spLocks noChangeShapeType="1"/>
            </p:cNvSpPr>
            <p:nvPr/>
          </p:nvSpPr>
          <p:spPr bwMode="auto">
            <a:xfrm>
              <a:off x="1056" y="1968"/>
              <a:ext cx="192" cy="288"/>
            </a:xfrm>
            <a:prstGeom prst="line">
              <a:avLst/>
            </a:prstGeom>
            <a:noFill/>
            <a:ln w="15875">
              <a:solidFill>
                <a:schemeClr val="tx1"/>
              </a:solidFill>
              <a:round/>
              <a:headEnd/>
              <a:tailEnd/>
            </a:ln>
            <a:effectLst/>
          </p:spPr>
          <p:txBody>
            <a:bodyPr wrap="none" anchor="ctr"/>
            <a:lstStyle/>
            <a:p>
              <a:endParaRPr lang="en-US"/>
            </a:p>
          </p:txBody>
        </p:sp>
        <p:sp>
          <p:nvSpPr>
            <p:cNvPr id="137242" name="Line 26"/>
            <p:cNvSpPr>
              <a:spLocks noChangeShapeType="1"/>
            </p:cNvSpPr>
            <p:nvPr/>
          </p:nvSpPr>
          <p:spPr bwMode="auto">
            <a:xfrm flipH="1">
              <a:off x="1920" y="1968"/>
              <a:ext cx="96" cy="288"/>
            </a:xfrm>
            <a:prstGeom prst="line">
              <a:avLst/>
            </a:prstGeom>
            <a:noFill/>
            <a:ln w="15875">
              <a:solidFill>
                <a:schemeClr val="tx1"/>
              </a:solidFill>
              <a:round/>
              <a:headEnd/>
              <a:tailEnd/>
            </a:ln>
            <a:effectLst/>
          </p:spPr>
          <p:txBody>
            <a:bodyPr wrap="none" anchor="ctr"/>
            <a:lstStyle/>
            <a:p>
              <a:endParaRPr lang="en-US"/>
            </a:p>
          </p:txBody>
        </p:sp>
        <p:sp>
          <p:nvSpPr>
            <p:cNvPr id="137243" name="Line 27"/>
            <p:cNvSpPr>
              <a:spLocks noChangeShapeType="1"/>
            </p:cNvSpPr>
            <p:nvPr/>
          </p:nvSpPr>
          <p:spPr bwMode="auto">
            <a:xfrm>
              <a:off x="2160" y="1968"/>
              <a:ext cx="144" cy="288"/>
            </a:xfrm>
            <a:prstGeom prst="line">
              <a:avLst/>
            </a:prstGeom>
            <a:noFill/>
            <a:ln w="15875">
              <a:solidFill>
                <a:schemeClr val="tx1"/>
              </a:solidFill>
              <a:round/>
              <a:headEnd/>
              <a:tailEnd/>
            </a:ln>
            <a:effectLst/>
          </p:spPr>
          <p:txBody>
            <a:bodyPr wrap="none" anchor="ctr"/>
            <a:lstStyle/>
            <a:p>
              <a:endParaRPr lang="en-US"/>
            </a:p>
          </p:txBody>
        </p:sp>
        <p:sp>
          <p:nvSpPr>
            <p:cNvPr id="137244" name="Line 28"/>
            <p:cNvSpPr>
              <a:spLocks noChangeShapeType="1"/>
            </p:cNvSpPr>
            <p:nvPr/>
          </p:nvSpPr>
          <p:spPr bwMode="auto">
            <a:xfrm flipV="1">
              <a:off x="816" y="2448"/>
              <a:ext cx="384" cy="384"/>
            </a:xfrm>
            <a:prstGeom prst="line">
              <a:avLst/>
            </a:prstGeom>
            <a:noFill/>
            <a:ln w="15875">
              <a:solidFill>
                <a:schemeClr val="tx1"/>
              </a:solidFill>
              <a:round/>
              <a:headEnd/>
              <a:tailEnd/>
            </a:ln>
            <a:effectLst/>
          </p:spPr>
          <p:txBody>
            <a:bodyPr wrap="none" anchor="ctr"/>
            <a:lstStyle/>
            <a:p>
              <a:endParaRPr lang="en-US"/>
            </a:p>
          </p:txBody>
        </p:sp>
        <p:sp>
          <p:nvSpPr>
            <p:cNvPr id="137245" name="Line 29"/>
            <p:cNvSpPr>
              <a:spLocks noChangeShapeType="1"/>
            </p:cNvSpPr>
            <p:nvPr/>
          </p:nvSpPr>
          <p:spPr bwMode="auto">
            <a:xfrm flipH="1" flipV="1">
              <a:off x="1344" y="2448"/>
              <a:ext cx="240" cy="384"/>
            </a:xfrm>
            <a:prstGeom prst="line">
              <a:avLst/>
            </a:prstGeom>
            <a:noFill/>
            <a:ln w="15875">
              <a:solidFill>
                <a:schemeClr val="tx1"/>
              </a:solidFill>
              <a:round/>
              <a:headEnd/>
              <a:tailEnd/>
            </a:ln>
            <a:effectLst/>
          </p:spPr>
          <p:txBody>
            <a:bodyPr wrap="none" anchor="ctr"/>
            <a:lstStyle/>
            <a:p>
              <a:endParaRPr lang="en-US"/>
            </a:p>
          </p:txBody>
        </p:sp>
        <p:sp>
          <p:nvSpPr>
            <p:cNvPr id="137246" name="Line 30"/>
            <p:cNvSpPr>
              <a:spLocks noChangeShapeType="1"/>
            </p:cNvSpPr>
            <p:nvPr/>
          </p:nvSpPr>
          <p:spPr bwMode="auto">
            <a:xfrm flipV="1">
              <a:off x="2160" y="2496"/>
              <a:ext cx="144" cy="336"/>
            </a:xfrm>
            <a:prstGeom prst="line">
              <a:avLst/>
            </a:prstGeom>
            <a:noFill/>
            <a:ln w="15875">
              <a:solidFill>
                <a:schemeClr val="tx1"/>
              </a:solidFill>
              <a:round/>
              <a:headEnd/>
              <a:tailEnd/>
            </a:ln>
            <a:effectLst/>
          </p:spPr>
          <p:txBody>
            <a:bodyPr wrap="none" anchor="ctr"/>
            <a:lstStyle/>
            <a:p>
              <a:endParaRPr lang="en-US"/>
            </a:p>
          </p:txBody>
        </p:sp>
        <p:sp>
          <p:nvSpPr>
            <p:cNvPr id="137247" name="Line 31"/>
            <p:cNvSpPr>
              <a:spLocks noChangeShapeType="1"/>
            </p:cNvSpPr>
            <p:nvPr/>
          </p:nvSpPr>
          <p:spPr bwMode="auto">
            <a:xfrm flipH="1" flipV="1">
              <a:off x="2352" y="2496"/>
              <a:ext cx="144" cy="336"/>
            </a:xfrm>
            <a:prstGeom prst="line">
              <a:avLst/>
            </a:prstGeom>
            <a:noFill/>
            <a:ln w="15875">
              <a:solidFill>
                <a:schemeClr val="tx1"/>
              </a:solidFill>
              <a:round/>
              <a:headEnd/>
              <a:tailEnd/>
            </a:ln>
            <a:effectLst/>
          </p:spPr>
          <p:txBody>
            <a:bodyPr wrap="none" anchor="ctr"/>
            <a:lstStyle/>
            <a:p>
              <a:endParaRPr lang="en-US"/>
            </a:p>
          </p:txBody>
        </p:sp>
        <p:sp>
          <p:nvSpPr>
            <p:cNvPr id="137248" name="Line 32"/>
            <p:cNvSpPr>
              <a:spLocks noChangeShapeType="1"/>
            </p:cNvSpPr>
            <p:nvPr/>
          </p:nvSpPr>
          <p:spPr bwMode="auto">
            <a:xfrm flipV="1">
              <a:off x="528" y="3024"/>
              <a:ext cx="240" cy="336"/>
            </a:xfrm>
            <a:prstGeom prst="line">
              <a:avLst/>
            </a:prstGeom>
            <a:noFill/>
            <a:ln w="15875">
              <a:solidFill>
                <a:schemeClr val="tx1"/>
              </a:solidFill>
              <a:round/>
              <a:headEnd/>
              <a:tailEnd/>
            </a:ln>
            <a:effectLst/>
          </p:spPr>
          <p:txBody>
            <a:bodyPr wrap="none" anchor="ctr"/>
            <a:lstStyle/>
            <a:p>
              <a:endParaRPr lang="en-US"/>
            </a:p>
          </p:txBody>
        </p:sp>
        <p:sp>
          <p:nvSpPr>
            <p:cNvPr id="137249" name="Line 33"/>
            <p:cNvSpPr>
              <a:spLocks noChangeShapeType="1"/>
            </p:cNvSpPr>
            <p:nvPr/>
          </p:nvSpPr>
          <p:spPr bwMode="auto">
            <a:xfrm flipV="1">
              <a:off x="816" y="3072"/>
              <a:ext cx="0" cy="288"/>
            </a:xfrm>
            <a:prstGeom prst="line">
              <a:avLst/>
            </a:prstGeom>
            <a:noFill/>
            <a:ln w="15875">
              <a:solidFill>
                <a:schemeClr val="tx1"/>
              </a:solidFill>
              <a:round/>
              <a:headEnd/>
              <a:tailEnd/>
            </a:ln>
            <a:effectLst/>
          </p:spPr>
          <p:txBody>
            <a:bodyPr wrap="none" anchor="ctr"/>
            <a:lstStyle/>
            <a:p>
              <a:endParaRPr lang="en-US"/>
            </a:p>
          </p:txBody>
        </p:sp>
        <p:sp>
          <p:nvSpPr>
            <p:cNvPr id="137250" name="Line 34"/>
            <p:cNvSpPr>
              <a:spLocks noChangeShapeType="1"/>
            </p:cNvSpPr>
            <p:nvPr/>
          </p:nvSpPr>
          <p:spPr bwMode="auto">
            <a:xfrm flipH="1" flipV="1">
              <a:off x="912" y="3072"/>
              <a:ext cx="240" cy="288"/>
            </a:xfrm>
            <a:prstGeom prst="line">
              <a:avLst/>
            </a:prstGeom>
            <a:noFill/>
            <a:ln w="15875">
              <a:solidFill>
                <a:schemeClr val="tx1"/>
              </a:solidFill>
              <a:round/>
              <a:headEnd/>
              <a:tailEnd/>
            </a:ln>
            <a:effectLst/>
          </p:spPr>
          <p:txBody>
            <a:bodyPr wrap="none" anchor="ctr"/>
            <a:lstStyle/>
            <a:p>
              <a:endParaRPr lang="en-US"/>
            </a:p>
          </p:txBody>
        </p:sp>
        <p:sp>
          <p:nvSpPr>
            <p:cNvPr id="137251" name="Line 35"/>
            <p:cNvSpPr>
              <a:spLocks noChangeShapeType="1"/>
            </p:cNvSpPr>
            <p:nvPr/>
          </p:nvSpPr>
          <p:spPr bwMode="auto">
            <a:xfrm flipV="1">
              <a:off x="1536" y="3072"/>
              <a:ext cx="96" cy="288"/>
            </a:xfrm>
            <a:prstGeom prst="line">
              <a:avLst/>
            </a:prstGeom>
            <a:noFill/>
            <a:ln w="15875">
              <a:solidFill>
                <a:schemeClr val="tx1"/>
              </a:solidFill>
              <a:round/>
              <a:headEnd/>
              <a:tailEnd/>
            </a:ln>
            <a:effectLst/>
          </p:spPr>
          <p:txBody>
            <a:bodyPr wrap="none" anchor="ctr"/>
            <a:lstStyle/>
            <a:p>
              <a:endParaRPr lang="en-US"/>
            </a:p>
          </p:txBody>
        </p:sp>
        <p:sp>
          <p:nvSpPr>
            <p:cNvPr id="137252" name="Line 36"/>
            <p:cNvSpPr>
              <a:spLocks noChangeShapeType="1"/>
            </p:cNvSpPr>
            <p:nvPr/>
          </p:nvSpPr>
          <p:spPr bwMode="auto">
            <a:xfrm flipH="1" flipV="1">
              <a:off x="1680" y="3072"/>
              <a:ext cx="144" cy="288"/>
            </a:xfrm>
            <a:prstGeom prst="line">
              <a:avLst/>
            </a:prstGeom>
            <a:noFill/>
            <a:ln w="15875">
              <a:solidFill>
                <a:schemeClr val="tx1"/>
              </a:solidFill>
              <a:round/>
              <a:headEnd/>
              <a:tailEnd/>
            </a:ln>
            <a:effectLst/>
          </p:spPr>
          <p:txBody>
            <a:bodyPr wrap="none" anchor="ctr"/>
            <a:lstStyle/>
            <a:p>
              <a:endParaRPr lang="en-US"/>
            </a:p>
          </p:txBody>
        </p:sp>
        <p:sp>
          <p:nvSpPr>
            <p:cNvPr id="137253" name="Line 37"/>
            <p:cNvSpPr>
              <a:spLocks noChangeShapeType="1"/>
            </p:cNvSpPr>
            <p:nvPr/>
          </p:nvSpPr>
          <p:spPr bwMode="auto">
            <a:xfrm flipV="1">
              <a:off x="2496" y="3072"/>
              <a:ext cx="0" cy="288"/>
            </a:xfrm>
            <a:prstGeom prst="line">
              <a:avLst/>
            </a:prstGeom>
            <a:noFill/>
            <a:ln w="15875">
              <a:solidFill>
                <a:schemeClr val="tx1"/>
              </a:solidFill>
              <a:round/>
              <a:headEnd/>
              <a:tailEnd/>
            </a:ln>
            <a:effectLst/>
          </p:spPr>
          <p:txBody>
            <a:bodyPr wrap="none" anchor="ctr"/>
            <a:lstStyle/>
            <a:p>
              <a:endParaRPr lang="en-US"/>
            </a:p>
          </p:txBody>
        </p:sp>
      </p:grpSp>
      <p:sp>
        <p:nvSpPr>
          <p:cNvPr id="137254" name="Freeform 38"/>
          <p:cNvSpPr>
            <a:spLocks/>
          </p:cNvSpPr>
          <p:nvPr/>
        </p:nvSpPr>
        <p:spPr bwMode="auto">
          <a:xfrm>
            <a:off x="280988" y="2000250"/>
            <a:ext cx="4084637" cy="2724150"/>
          </a:xfrm>
          <a:custGeom>
            <a:avLst/>
            <a:gdLst/>
            <a:ahLst/>
            <a:cxnLst>
              <a:cxn ang="0">
                <a:pos x="1023" y="22"/>
              </a:cxn>
              <a:cxn ang="0">
                <a:pos x="1359" y="22"/>
              </a:cxn>
              <a:cxn ang="0">
                <a:pos x="1695" y="22"/>
              </a:cxn>
              <a:cxn ang="0">
                <a:pos x="1690" y="152"/>
              </a:cxn>
              <a:cxn ang="0">
                <a:pos x="399" y="454"/>
              </a:cxn>
              <a:cxn ang="0">
                <a:pos x="398" y="591"/>
              </a:cxn>
              <a:cxn ang="0">
                <a:pos x="1407" y="598"/>
              </a:cxn>
              <a:cxn ang="0">
                <a:pos x="2138" y="608"/>
              </a:cxn>
              <a:cxn ang="0">
                <a:pos x="2273" y="743"/>
              </a:cxn>
              <a:cxn ang="0">
                <a:pos x="338" y="963"/>
              </a:cxn>
              <a:cxn ang="0">
                <a:pos x="313" y="1123"/>
              </a:cxn>
              <a:cxn ang="0">
                <a:pos x="2214" y="1157"/>
              </a:cxn>
              <a:cxn ang="0">
                <a:pos x="2240" y="1318"/>
              </a:cxn>
              <a:cxn ang="0">
                <a:pos x="355" y="1554"/>
              </a:cxn>
              <a:cxn ang="0">
                <a:pos x="372" y="1690"/>
              </a:cxn>
              <a:cxn ang="0">
                <a:pos x="1814" y="1709"/>
              </a:cxn>
            </a:cxnLst>
            <a:rect l="0" t="0" r="r" b="b"/>
            <a:pathLst>
              <a:path w="2573" h="1716">
                <a:moveTo>
                  <a:pt x="1023" y="22"/>
                </a:moveTo>
                <a:cubicBezTo>
                  <a:pt x="1079" y="22"/>
                  <a:pt x="1247" y="22"/>
                  <a:pt x="1359" y="22"/>
                </a:cubicBezTo>
                <a:cubicBezTo>
                  <a:pt x="1471" y="22"/>
                  <a:pt x="1640" y="0"/>
                  <a:pt x="1695" y="22"/>
                </a:cubicBezTo>
                <a:cubicBezTo>
                  <a:pt x="1750" y="44"/>
                  <a:pt x="1906" y="80"/>
                  <a:pt x="1690" y="152"/>
                </a:cubicBezTo>
                <a:cubicBezTo>
                  <a:pt x="1474" y="224"/>
                  <a:pt x="614" y="381"/>
                  <a:pt x="399" y="454"/>
                </a:cubicBezTo>
                <a:cubicBezTo>
                  <a:pt x="184" y="527"/>
                  <a:pt x="230" y="567"/>
                  <a:pt x="398" y="591"/>
                </a:cubicBezTo>
                <a:cubicBezTo>
                  <a:pt x="566" y="615"/>
                  <a:pt x="1117" y="595"/>
                  <a:pt x="1407" y="598"/>
                </a:cubicBezTo>
                <a:cubicBezTo>
                  <a:pt x="1697" y="601"/>
                  <a:pt x="1994" y="584"/>
                  <a:pt x="2138" y="608"/>
                </a:cubicBezTo>
                <a:cubicBezTo>
                  <a:pt x="2282" y="632"/>
                  <a:pt x="2573" y="684"/>
                  <a:pt x="2273" y="743"/>
                </a:cubicBezTo>
                <a:cubicBezTo>
                  <a:pt x="1973" y="802"/>
                  <a:pt x="665" y="900"/>
                  <a:pt x="338" y="963"/>
                </a:cubicBezTo>
                <a:cubicBezTo>
                  <a:pt x="11" y="1026"/>
                  <a:pt x="0" y="1091"/>
                  <a:pt x="313" y="1123"/>
                </a:cubicBezTo>
                <a:cubicBezTo>
                  <a:pt x="626" y="1155"/>
                  <a:pt x="1893" y="1124"/>
                  <a:pt x="2214" y="1157"/>
                </a:cubicBezTo>
                <a:cubicBezTo>
                  <a:pt x="2535" y="1190"/>
                  <a:pt x="2550" y="1252"/>
                  <a:pt x="2240" y="1318"/>
                </a:cubicBezTo>
                <a:cubicBezTo>
                  <a:pt x="1930" y="1384"/>
                  <a:pt x="666" y="1492"/>
                  <a:pt x="355" y="1554"/>
                </a:cubicBezTo>
                <a:cubicBezTo>
                  <a:pt x="44" y="1616"/>
                  <a:pt x="129" y="1664"/>
                  <a:pt x="372" y="1690"/>
                </a:cubicBezTo>
                <a:cubicBezTo>
                  <a:pt x="615" y="1716"/>
                  <a:pt x="1514" y="1705"/>
                  <a:pt x="1814" y="1709"/>
                </a:cubicBezTo>
              </a:path>
            </a:pathLst>
          </a:custGeom>
          <a:noFill/>
          <a:ln w="38100" cap="flat" cmpd="sng">
            <a:solidFill>
              <a:schemeClr val="tx2"/>
            </a:solidFill>
            <a:prstDash val="solid"/>
            <a:round/>
            <a:headEnd type="none" w="med" len="med"/>
            <a:tailEnd type="triangle" w="lg" len="lg"/>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2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5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458" name="Picture 2"/>
          <p:cNvPicPr>
            <a:picLocks noChangeAspect="1" noChangeArrowheads="1"/>
          </p:cNvPicPr>
          <p:nvPr/>
        </p:nvPicPr>
        <p:blipFill>
          <a:blip r:embed="rId3" cstate="print"/>
          <a:srcRect/>
          <a:stretch>
            <a:fillRect/>
          </a:stretch>
        </p:blipFill>
        <p:spPr bwMode="auto">
          <a:xfrm>
            <a:off x="301625" y="1001713"/>
            <a:ext cx="8540750" cy="5018087"/>
          </a:xfrm>
          <a:prstGeom prst="rect">
            <a:avLst/>
          </a:prstGeom>
          <a:noFill/>
        </p:spPr>
      </p:pic>
      <p:sp>
        <p:nvSpPr>
          <p:cNvPr id="147459" name="Text Box 3"/>
          <p:cNvSpPr txBox="1">
            <a:spLocks noChangeArrowheads="1"/>
          </p:cNvSpPr>
          <p:nvPr/>
        </p:nvSpPr>
        <p:spPr bwMode="auto">
          <a:xfrm>
            <a:off x="914400" y="304800"/>
            <a:ext cx="7315200" cy="519113"/>
          </a:xfrm>
          <a:prstGeom prst="rect">
            <a:avLst/>
          </a:prstGeom>
          <a:noFill/>
          <a:ln w="9525">
            <a:noFill/>
            <a:miter lim="800000"/>
            <a:headEnd/>
            <a:tailEnd/>
          </a:ln>
          <a:effectLst/>
        </p:spPr>
        <p:txBody>
          <a:bodyPr>
            <a:spAutoFit/>
          </a:bodyPr>
          <a:lstStyle/>
          <a:p>
            <a:pPr marL="1435100" indent="-1435100"/>
            <a:r>
              <a:rPr lang="en-US" sz="2800">
                <a:solidFill>
                  <a:srgbClr val="A50021"/>
                </a:solidFill>
                <a:latin typeface="Arial" pitchFamily="34" charset="0"/>
              </a:rPr>
              <a:t>Breadth-first search algorithm</a:t>
            </a:r>
          </a:p>
        </p:txBody>
      </p:sp>
      <p:sp>
        <p:nvSpPr>
          <p:cNvPr id="147460" name="Text Box 4"/>
          <p:cNvSpPr txBox="1">
            <a:spLocks noChangeArrowheads="1"/>
          </p:cNvSpPr>
          <p:nvPr/>
        </p:nvSpPr>
        <p:spPr bwMode="auto">
          <a:xfrm>
            <a:off x="2438400" y="1219200"/>
            <a:ext cx="4933950" cy="641350"/>
          </a:xfrm>
          <a:prstGeom prst="rect">
            <a:avLst/>
          </a:prstGeom>
          <a:noFill/>
          <a:ln w="9525">
            <a:noFill/>
            <a:miter lim="800000"/>
            <a:headEnd/>
            <a:tailEnd/>
          </a:ln>
          <a:effectLst/>
        </p:spPr>
        <p:txBody>
          <a:bodyPr wrap="none">
            <a:spAutoFit/>
          </a:bodyPr>
          <a:lstStyle/>
          <a:p>
            <a:pPr algn="l"/>
            <a:r>
              <a:rPr lang="en-US">
                <a:latin typeface="Times New Roman" pitchFamily="18" charset="0"/>
              </a:rPr>
              <a:t>Nodes are lining up to be visited in </a:t>
            </a:r>
            <a:r>
              <a:rPr lang="en-US"/>
              <a:t>open</a:t>
            </a:r>
            <a:r>
              <a:rPr lang="en-US">
                <a:latin typeface="Times New Roman" pitchFamily="18" charset="0"/>
              </a:rPr>
              <a:t>.</a:t>
            </a:r>
            <a:br>
              <a:rPr lang="en-US">
                <a:latin typeface="Times New Roman" pitchFamily="18" charset="0"/>
              </a:rPr>
            </a:br>
            <a:r>
              <a:rPr lang="en-US"/>
              <a:t>closed </a:t>
            </a:r>
            <a:r>
              <a:rPr lang="en-US">
                <a:latin typeface="Times New Roman" pitchFamily="18" charset="0"/>
              </a:rPr>
              <a:t>keeps track of all the nodes visited already.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506" name="Picture 2"/>
          <p:cNvPicPr>
            <a:picLocks noChangeAspect="1" noChangeArrowheads="1"/>
          </p:cNvPicPr>
          <p:nvPr/>
        </p:nvPicPr>
        <p:blipFill>
          <a:blip r:embed="rId3" cstate="print"/>
          <a:srcRect/>
          <a:stretch>
            <a:fillRect/>
          </a:stretch>
        </p:blipFill>
        <p:spPr bwMode="auto">
          <a:xfrm>
            <a:off x="3886200" y="0"/>
            <a:ext cx="5257800" cy="3673475"/>
          </a:xfrm>
          <a:prstGeom prst="rect">
            <a:avLst/>
          </a:prstGeom>
          <a:noFill/>
          <a:ln w="9525">
            <a:noFill/>
            <a:miter lim="800000"/>
            <a:headEnd/>
            <a:tailEnd/>
          </a:ln>
          <a:effectLst/>
        </p:spPr>
      </p:pic>
      <p:pic>
        <p:nvPicPr>
          <p:cNvPr id="149507" name="Picture 3"/>
          <p:cNvPicPr>
            <a:picLocks noChangeAspect="1" noChangeArrowheads="1"/>
          </p:cNvPicPr>
          <p:nvPr/>
        </p:nvPicPr>
        <p:blipFill>
          <a:blip r:embed="rId4" cstate="print"/>
          <a:srcRect/>
          <a:stretch>
            <a:fillRect/>
          </a:stretch>
        </p:blipFill>
        <p:spPr bwMode="auto">
          <a:xfrm>
            <a:off x="258763" y="3962400"/>
            <a:ext cx="8732837" cy="2762250"/>
          </a:xfrm>
          <a:prstGeom prst="rect">
            <a:avLst/>
          </a:prstGeom>
          <a:noFill/>
        </p:spPr>
      </p:pic>
      <p:sp>
        <p:nvSpPr>
          <p:cNvPr id="149508" name="Text Box 4"/>
          <p:cNvSpPr txBox="1">
            <a:spLocks noChangeArrowheads="1"/>
          </p:cNvSpPr>
          <p:nvPr/>
        </p:nvSpPr>
        <p:spPr bwMode="auto">
          <a:xfrm>
            <a:off x="381000" y="152400"/>
            <a:ext cx="3651250" cy="946150"/>
          </a:xfrm>
          <a:prstGeom prst="rect">
            <a:avLst/>
          </a:prstGeom>
          <a:noFill/>
          <a:ln w="9525">
            <a:noFill/>
            <a:miter lim="800000"/>
            <a:headEnd/>
            <a:tailEnd/>
          </a:ln>
          <a:effectLst/>
        </p:spPr>
        <p:txBody>
          <a:bodyPr wrap="none">
            <a:spAutoFit/>
          </a:bodyPr>
          <a:lstStyle/>
          <a:p>
            <a:r>
              <a:rPr lang="en-US" sz="2800">
                <a:solidFill>
                  <a:srgbClr val="A50021"/>
                </a:solidFill>
                <a:latin typeface="Arial" pitchFamily="34" charset="0"/>
              </a:rPr>
              <a:t>A trace of </a:t>
            </a:r>
          </a:p>
          <a:p>
            <a:r>
              <a:rPr lang="en-US" sz="2800">
                <a:solidFill>
                  <a:srgbClr val="A50021"/>
                </a:solidFill>
                <a:latin typeface="Arial" pitchFamily="34" charset="0"/>
              </a:rPr>
              <a:t>breadth-first algorithm</a:t>
            </a:r>
          </a:p>
        </p:txBody>
      </p:sp>
      <p:sp>
        <p:nvSpPr>
          <p:cNvPr id="149509" name="Text Box 5"/>
          <p:cNvSpPr txBox="1">
            <a:spLocks noChangeArrowheads="1"/>
          </p:cNvSpPr>
          <p:nvPr/>
        </p:nvSpPr>
        <p:spPr bwMode="auto">
          <a:xfrm>
            <a:off x="2112963" y="4516438"/>
            <a:ext cx="287337" cy="366712"/>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0" name="Text Box 6"/>
          <p:cNvSpPr txBox="1">
            <a:spLocks noChangeArrowheads="1"/>
          </p:cNvSpPr>
          <p:nvPr/>
        </p:nvSpPr>
        <p:spPr bwMode="auto">
          <a:xfrm>
            <a:off x="1849438" y="4800600"/>
            <a:ext cx="287337"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1" name="Text Box 7"/>
          <p:cNvSpPr txBox="1">
            <a:spLocks noChangeArrowheads="1"/>
          </p:cNvSpPr>
          <p:nvPr/>
        </p:nvSpPr>
        <p:spPr bwMode="auto">
          <a:xfrm>
            <a:off x="2320925" y="4835525"/>
            <a:ext cx="287338"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2" name="Text Box 8"/>
          <p:cNvSpPr txBox="1">
            <a:spLocks noChangeArrowheads="1"/>
          </p:cNvSpPr>
          <p:nvPr/>
        </p:nvSpPr>
        <p:spPr bwMode="auto">
          <a:xfrm>
            <a:off x="2570163" y="5119688"/>
            <a:ext cx="287337" cy="366712"/>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3" name="Text Box 9"/>
          <p:cNvSpPr txBox="1">
            <a:spLocks noChangeArrowheads="1"/>
          </p:cNvSpPr>
          <p:nvPr/>
        </p:nvSpPr>
        <p:spPr bwMode="auto">
          <a:xfrm>
            <a:off x="2033588" y="5119688"/>
            <a:ext cx="287337" cy="366712"/>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4" name="Text Box 10"/>
          <p:cNvSpPr txBox="1">
            <a:spLocks noChangeArrowheads="1"/>
          </p:cNvSpPr>
          <p:nvPr/>
        </p:nvSpPr>
        <p:spPr bwMode="auto">
          <a:xfrm>
            <a:off x="1804988" y="5389563"/>
            <a:ext cx="287337" cy="366712"/>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5" name="Text Box 11"/>
          <p:cNvSpPr txBox="1">
            <a:spLocks noChangeArrowheads="1"/>
          </p:cNvSpPr>
          <p:nvPr/>
        </p:nvSpPr>
        <p:spPr bwMode="auto">
          <a:xfrm>
            <a:off x="2306638" y="5410200"/>
            <a:ext cx="287337"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6" name="Text Box 12"/>
          <p:cNvSpPr txBox="1">
            <a:spLocks noChangeArrowheads="1"/>
          </p:cNvSpPr>
          <p:nvPr/>
        </p:nvSpPr>
        <p:spPr bwMode="auto">
          <a:xfrm>
            <a:off x="2667000" y="5424488"/>
            <a:ext cx="287338" cy="366712"/>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7" name="Text Box 13"/>
          <p:cNvSpPr txBox="1">
            <a:spLocks noChangeArrowheads="1"/>
          </p:cNvSpPr>
          <p:nvPr/>
        </p:nvSpPr>
        <p:spPr bwMode="auto">
          <a:xfrm>
            <a:off x="2095500" y="5791200"/>
            <a:ext cx="287338"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8" name="Text Box 14"/>
          <p:cNvSpPr txBox="1">
            <a:spLocks noChangeArrowheads="1"/>
          </p:cNvSpPr>
          <p:nvPr/>
        </p:nvSpPr>
        <p:spPr bwMode="auto">
          <a:xfrm>
            <a:off x="2459038" y="5791200"/>
            <a:ext cx="287337"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19" name="Text Box 15"/>
          <p:cNvSpPr txBox="1">
            <a:spLocks noChangeArrowheads="1"/>
          </p:cNvSpPr>
          <p:nvPr/>
        </p:nvSpPr>
        <p:spPr bwMode="auto">
          <a:xfrm>
            <a:off x="2971800" y="5791200"/>
            <a:ext cx="287338"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20" name="Text Box 16"/>
          <p:cNvSpPr txBox="1">
            <a:spLocks noChangeArrowheads="1"/>
          </p:cNvSpPr>
          <p:nvPr/>
        </p:nvSpPr>
        <p:spPr bwMode="auto">
          <a:xfrm>
            <a:off x="2989263" y="6096000"/>
            <a:ext cx="287337"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21" name="Text Box 17"/>
          <p:cNvSpPr txBox="1">
            <a:spLocks noChangeArrowheads="1"/>
          </p:cNvSpPr>
          <p:nvPr/>
        </p:nvSpPr>
        <p:spPr bwMode="auto">
          <a:xfrm>
            <a:off x="2667000" y="6096000"/>
            <a:ext cx="287338"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22" name="Text Box 18"/>
          <p:cNvSpPr txBox="1">
            <a:spLocks noChangeArrowheads="1"/>
          </p:cNvSpPr>
          <p:nvPr/>
        </p:nvSpPr>
        <p:spPr bwMode="auto">
          <a:xfrm>
            <a:off x="2209800" y="6096000"/>
            <a:ext cx="287338"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23" name="Text Box 19"/>
          <p:cNvSpPr txBox="1">
            <a:spLocks noChangeArrowheads="1"/>
          </p:cNvSpPr>
          <p:nvPr/>
        </p:nvSpPr>
        <p:spPr bwMode="auto">
          <a:xfrm>
            <a:off x="1828800" y="6096000"/>
            <a:ext cx="287338" cy="366713"/>
          </a:xfrm>
          <a:prstGeom prst="rect">
            <a:avLst/>
          </a:prstGeom>
          <a:noFill/>
          <a:ln w="9525">
            <a:noFill/>
            <a:miter lim="800000"/>
            <a:headEnd/>
            <a:tailEnd/>
          </a:ln>
          <a:effectLst/>
        </p:spPr>
        <p:txBody>
          <a:bodyPr wrap="none">
            <a:spAutoFit/>
          </a:bodyPr>
          <a:lstStyle/>
          <a:p>
            <a:pPr algn="l"/>
            <a:r>
              <a:rPr lang="en-US">
                <a:solidFill>
                  <a:srgbClr val="FF0066"/>
                </a:solidFill>
              </a:rPr>
              <a:t>|</a:t>
            </a:r>
          </a:p>
        </p:txBody>
      </p:sp>
      <p:sp>
        <p:nvSpPr>
          <p:cNvPr id="149524" name="Text Box 20"/>
          <p:cNvSpPr txBox="1">
            <a:spLocks noChangeArrowheads="1"/>
          </p:cNvSpPr>
          <p:nvPr/>
        </p:nvSpPr>
        <p:spPr bwMode="auto">
          <a:xfrm>
            <a:off x="6172200" y="4953000"/>
            <a:ext cx="2819400" cy="641350"/>
          </a:xfrm>
          <a:prstGeom prst="rect">
            <a:avLst/>
          </a:prstGeom>
          <a:noFill/>
          <a:ln w="9525">
            <a:noFill/>
            <a:miter lim="800000"/>
            <a:headEnd/>
            <a:tailEnd/>
          </a:ln>
          <a:effectLst/>
        </p:spPr>
        <p:txBody>
          <a:bodyPr>
            <a:spAutoFit/>
          </a:bodyPr>
          <a:lstStyle/>
          <a:p>
            <a:pPr algn="l"/>
            <a:r>
              <a:rPr lang="en-US"/>
              <a:t>Items between red bars are siblings.</a:t>
            </a:r>
          </a:p>
        </p:txBody>
      </p:sp>
      <p:sp>
        <p:nvSpPr>
          <p:cNvPr id="149526" name="Rectangle 22"/>
          <p:cNvSpPr>
            <a:spLocks noChangeArrowheads="1"/>
          </p:cNvSpPr>
          <p:nvPr/>
        </p:nvSpPr>
        <p:spPr bwMode="auto">
          <a:xfrm>
            <a:off x="4114800" y="4572000"/>
            <a:ext cx="2286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
        <p:nvSpPr>
          <p:cNvPr id="149528" name="Text Box 24"/>
          <p:cNvSpPr txBox="1">
            <a:spLocks noChangeArrowheads="1"/>
          </p:cNvSpPr>
          <p:nvPr/>
        </p:nvSpPr>
        <p:spPr bwMode="auto">
          <a:xfrm>
            <a:off x="5029200" y="3962400"/>
            <a:ext cx="3870325" cy="915988"/>
          </a:xfrm>
          <a:prstGeom prst="rect">
            <a:avLst/>
          </a:prstGeom>
          <a:noFill/>
          <a:ln w="9525">
            <a:noFill/>
            <a:miter lim="800000"/>
            <a:headEnd/>
            <a:tailEnd/>
          </a:ln>
          <a:effectLst/>
        </p:spPr>
        <p:txBody>
          <a:bodyPr wrap="none">
            <a:spAutoFit/>
          </a:bodyPr>
          <a:lstStyle/>
          <a:p>
            <a:pPr algn="l"/>
            <a:r>
              <a:rPr lang="en-US"/>
              <a:t>B is not the goal.</a:t>
            </a:r>
            <a:br>
              <a:rPr lang="en-US"/>
            </a:br>
            <a:r>
              <a:rPr lang="en-US"/>
              <a:t>Put his children onto the queue.</a:t>
            </a:r>
            <a:br>
              <a:rPr lang="en-US"/>
            </a:br>
            <a:r>
              <a:rPr lang="en-US"/>
              <a:t>Put him in closed. He is done.</a:t>
            </a:r>
          </a:p>
        </p:txBody>
      </p:sp>
      <p:sp>
        <p:nvSpPr>
          <p:cNvPr id="149531" name="Rectangle 27"/>
          <p:cNvSpPr>
            <a:spLocks noChangeArrowheads="1"/>
          </p:cNvSpPr>
          <p:nvPr/>
        </p:nvSpPr>
        <p:spPr bwMode="auto">
          <a:xfrm>
            <a:off x="2971800" y="6477000"/>
            <a:ext cx="2819400" cy="381000"/>
          </a:xfrm>
          <a:prstGeom prst="rect">
            <a:avLst/>
          </a:prstGeom>
          <a:solidFill>
            <a:schemeClr val="bg1"/>
          </a:solidFill>
          <a:ln w="9525">
            <a:noFill/>
            <a:miter lim="800000"/>
            <a:headEnd/>
            <a:tailEnd/>
          </a:ln>
          <a:effectLst/>
        </p:spPr>
        <p:txBody>
          <a:bodyPr wrap="none" anchor="ctr"/>
          <a:lstStyle/>
          <a:p>
            <a:endParaRPr lang="en-US"/>
          </a:p>
        </p:txBody>
      </p:sp>
      <p:sp>
        <p:nvSpPr>
          <p:cNvPr id="149530" name="Text Box 26"/>
          <p:cNvSpPr txBox="1">
            <a:spLocks noChangeArrowheads="1"/>
          </p:cNvSpPr>
          <p:nvPr/>
        </p:nvSpPr>
        <p:spPr bwMode="auto">
          <a:xfrm>
            <a:off x="2933700" y="6391275"/>
            <a:ext cx="4035425" cy="366713"/>
          </a:xfrm>
          <a:prstGeom prst="rect">
            <a:avLst/>
          </a:prstGeom>
          <a:noFill/>
          <a:ln w="9525">
            <a:noFill/>
            <a:miter lim="800000"/>
            <a:headEnd/>
            <a:tailEnd/>
          </a:ln>
          <a:effectLst/>
        </p:spPr>
        <p:txBody>
          <a:bodyPr wrap="none">
            <a:spAutoFit/>
          </a:bodyPr>
          <a:lstStyle/>
          <a:p>
            <a:r>
              <a:rPr lang="en-US" dirty="0"/>
              <a:t>goal is reached or open is empty.</a:t>
            </a:r>
          </a:p>
        </p:txBody>
      </p:sp>
      <p:sp>
        <p:nvSpPr>
          <p:cNvPr id="149532" name="Rectangle 28"/>
          <p:cNvSpPr>
            <a:spLocks noChangeArrowheads="1"/>
          </p:cNvSpPr>
          <p:nvPr/>
        </p:nvSpPr>
        <p:spPr bwMode="auto">
          <a:xfrm>
            <a:off x="1752600" y="4267200"/>
            <a:ext cx="2286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
        <p:nvSpPr>
          <p:cNvPr id="149533" name="Rectangle 29"/>
          <p:cNvSpPr>
            <a:spLocks noChangeArrowheads="1"/>
          </p:cNvSpPr>
          <p:nvPr/>
        </p:nvSpPr>
        <p:spPr bwMode="auto">
          <a:xfrm>
            <a:off x="2286000" y="4572000"/>
            <a:ext cx="3810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
        <p:nvSpPr>
          <p:cNvPr id="149534" name="Rectangle 30"/>
          <p:cNvSpPr>
            <a:spLocks noChangeArrowheads="1"/>
          </p:cNvSpPr>
          <p:nvPr/>
        </p:nvSpPr>
        <p:spPr bwMode="auto">
          <a:xfrm>
            <a:off x="5105400" y="1143000"/>
            <a:ext cx="3810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
        <p:nvSpPr>
          <p:cNvPr id="149535" name="Rectangle 31"/>
          <p:cNvSpPr>
            <a:spLocks noChangeArrowheads="1"/>
          </p:cNvSpPr>
          <p:nvPr/>
        </p:nvSpPr>
        <p:spPr bwMode="auto">
          <a:xfrm>
            <a:off x="4667250" y="1828800"/>
            <a:ext cx="7620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2600"/>
              <a:t>Properties of breadth-first search</a:t>
            </a:r>
          </a:p>
        </p:txBody>
      </p:sp>
      <p:sp>
        <p:nvSpPr>
          <p:cNvPr id="38915" name="Rectangle 3"/>
          <p:cNvSpPr>
            <a:spLocks noGrp="1" noChangeArrowheads="1"/>
          </p:cNvSpPr>
          <p:nvPr>
            <p:ph type="body" idx="1"/>
          </p:nvPr>
        </p:nvSpPr>
        <p:spPr/>
        <p:txBody>
          <a:bodyPr/>
          <a:lstStyle/>
          <a:p>
            <a:pPr>
              <a:lnSpc>
                <a:spcPct val="90000"/>
              </a:lnSpc>
            </a:pPr>
            <a:endParaRPr lang="en-US" sz="2000" u="sng">
              <a:solidFill>
                <a:srgbClr val="CC0099"/>
              </a:solidFill>
            </a:endParaRPr>
          </a:p>
          <a:p>
            <a:pPr>
              <a:lnSpc>
                <a:spcPct val="90000"/>
              </a:lnSpc>
            </a:pPr>
            <a:r>
              <a:rPr lang="en-US" sz="2000" u="sng">
                <a:solidFill>
                  <a:srgbClr val="CC0099"/>
                </a:solidFill>
              </a:rPr>
              <a:t>Complete?</a:t>
            </a:r>
            <a:r>
              <a:rPr lang="en-US" sz="2000">
                <a:solidFill>
                  <a:srgbClr val="CC0099"/>
                </a:solidFill>
              </a:rPr>
              <a:t> </a:t>
            </a:r>
            <a:r>
              <a:rPr lang="en-US" sz="2000"/>
              <a:t>Yes (if </a:t>
            </a:r>
            <a:r>
              <a:rPr lang="en-US" sz="2000" i="1"/>
              <a:t>b</a:t>
            </a:r>
            <a:r>
              <a:rPr lang="en-US" sz="2000"/>
              <a:t> is finite)</a:t>
            </a:r>
          </a:p>
          <a:p>
            <a:pPr>
              <a:lnSpc>
                <a:spcPct val="90000"/>
              </a:lnSpc>
            </a:pPr>
            <a:endParaRPr lang="en-US" sz="2000"/>
          </a:p>
          <a:p>
            <a:pPr>
              <a:lnSpc>
                <a:spcPct val="90000"/>
              </a:lnSpc>
            </a:pPr>
            <a:r>
              <a:rPr lang="en-US" sz="2000" u="sng">
                <a:solidFill>
                  <a:srgbClr val="CC0099"/>
                </a:solidFill>
              </a:rPr>
              <a:t>Time?</a:t>
            </a:r>
            <a:r>
              <a:rPr lang="en-US" sz="2000"/>
              <a:t> </a:t>
            </a:r>
            <a:r>
              <a:rPr lang="en-US" sz="2000" i="1"/>
              <a:t>1+b+b</a:t>
            </a:r>
            <a:r>
              <a:rPr lang="en-US" sz="2000" i="1" baseline="30000"/>
              <a:t>2</a:t>
            </a:r>
            <a:r>
              <a:rPr lang="en-US" sz="2000" i="1"/>
              <a:t>+b</a:t>
            </a:r>
            <a:r>
              <a:rPr lang="en-US" sz="2000" i="1" baseline="30000"/>
              <a:t>3</a:t>
            </a:r>
            <a:r>
              <a:rPr lang="en-US" sz="2000"/>
              <a:t>+… +</a:t>
            </a:r>
            <a:r>
              <a:rPr lang="en-US" sz="2000" i="1"/>
              <a:t>b</a:t>
            </a:r>
            <a:r>
              <a:rPr lang="en-US" sz="2000" i="1" baseline="30000"/>
              <a:t>d</a:t>
            </a:r>
            <a:r>
              <a:rPr lang="en-US" sz="2000"/>
              <a:t> + </a:t>
            </a:r>
            <a:r>
              <a:rPr lang="en-US" sz="2000" i="1"/>
              <a:t>b(b</a:t>
            </a:r>
            <a:r>
              <a:rPr lang="en-US" sz="2000" i="1" baseline="30000"/>
              <a:t>d</a:t>
            </a:r>
            <a:r>
              <a:rPr lang="en-US" sz="2000" i="1"/>
              <a:t>-1</a:t>
            </a:r>
            <a:r>
              <a:rPr lang="en-US" sz="2000"/>
              <a:t>) = O(b</a:t>
            </a:r>
            <a:r>
              <a:rPr lang="en-US" sz="2000" baseline="30000"/>
              <a:t>d+1</a:t>
            </a:r>
            <a:r>
              <a:rPr lang="en-US" sz="2000"/>
              <a:t>)</a:t>
            </a:r>
          </a:p>
          <a:p>
            <a:pPr>
              <a:lnSpc>
                <a:spcPct val="90000"/>
              </a:lnSpc>
            </a:pPr>
            <a:endParaRPr lang="en-US" sz="2000" u="sng">
              <a:solidFill>
                <a:srgbClr val="CC0099"/>
              </a:solidFill>
            </a:endParaRPr>
          </a:p>
          <a:p>
            <a:pPr>
              <a:lnSpc>
                <a:spcPct val="90000"/>
              </a:lnSpc>
            </a:pPr>
            <a:r>
              <a:rPr lang="en-US" sz="2000" u="sng">
                <a:solidFill>
                  <a:srgbClr val="CC0099"/>
                </a:solidFill>
              </a:rPr>
              <a:t>Space?</a:t>
            </a:r>
            <a:r>
              <a:rPr lang="en-US" sz="2000"/>
              <a:t> </a:t>
            </a:r>
            <a:r>
              <a:rPr lang="en-US" sz="2000" i="1"/>
              <a:t>O(b</a:t>
            </a:r>
            <a:r>
              <a:rPr lang="en-US" sz="2000" i="1" baseline="30000"/>
              <a:t>d+1</a:t>
            </a:r>
            <a:r>
              <a:rPr lang="en-US" sz="2000" i="1"/>
              <a:t>)</a:t>
            </a:r>
            <a:r>
              <a:rPr lang="en-US" sz="2000"/>
              <a:t> (keeps every node in memory)</a:t>
            </a:r>
          </a:p>
          <a:p>
            <a:pPr>
              <a:lnSpc>
                <a:spcPct val="90000"/>
              </a:lnSpc>
            </a:pPr>
            <a:endParaRPr lang="en-US" sz="2000" u="sng">
              <a:solidFill>
                <a:srgbClr val="CC0099"/>
              </a:solidFill>
            </a:endParaRPr>
          </a:p>
          <a:p>
            <a:pPr>
              <a:lnSpc>
                <a:spcPct val="90000"/>
              </a:lnSpc>
            </a:pPr>
            <a:r>
              <a:rPr lang="en-US" sz="2000" u="sng">
                <a:solidFill>
                  <a:srgbClr val="CC0099"/>
                </a:solidFill>
              </a:rPr>
              <a:t>Optimal?</a:t>
            </a:r>
            <a:r>
              <a:rPr lang="en-US" sz="2000"/>
              <a:t> Yes (if cost = 1 per step)</a:t>
            </a:r>
          </a:p>
          <a:p>
            <a:pPr>
              <a:lnSpc>
                <a:spcPct val="90000"/>
              </a:lnSpc>
            </a:pPr>
            <a:endParaRPr lang="en-US" sz="2000">
              <a:solidFill>
                <a:srgbClr val="FF0000"/>
              </a:solidFill>
            </a:endParaRPr>
          </a:p>
          <a:p>
            <a:pPr>
              <a:lnSpc>
                <a:spcPct val="90000"/>
              </a:lnSpc>
            </a:pPr>
            <a:r>
              <a:rPr lang="en-US" sz="2000">
                <a:solidFill>
                  <a:srgbClr val="FF0000"/>
                </a:solidFill>
              </a:rPr>
              <a:t>Space</a:t>
            </a:r>
            <a:r>
              <a:rPr lang="en-US" sz="2000"/>
              <a:t> is the bigger problem (more than time)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2600"/>
              <a:t>Breadth-first search tree sample</a:t>
            </a:r>
          </a:p>
        </p:txBody>
      </p:sp>
      <p:sp>
        <p:nvSpPr>
          <p:cNvPr id="113667" name="Oval 3"/>
          <p:cNvSpPr>
            <a:spLocks noChangeArrowheads="1"/>
          </p:cNvSpPr>
          <p:nvPr/>
        </p:nvSpPr>
        <p:spPr bwMode="ltGray">
          <a:xfrm>
            <a:off x="304800" y="2803525"/>
            <a:ext cx="457200" cy="457200"/>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nvGrpSpPr>
          <p:cNvPr id="2" name="Group 4"/>
          <p:cNvGrpSpPr>
            <a:grpSpLocks/>
          </p:cNvGrpSpPr>
          <p:nvPr/>
        </p:nvGrpSpPr>
        <p:grpSpPr bwMode="auto">
          <a:xfrm>
            <a:off x="1447800" y="2803525"/>
            <a:ext cx="1447800" cy="1371600"/>
            <a:chOff x="432" y="1296"/>
            <a:chExt cx="912" cy="864"/>
          </a:xfrm>
        </p:grpSpPr>
        <p:sp>
          <p:nvSpPr>
            <p:cNvPr id="113669" name="Oval 5"/>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13670" name="Oval 6"/>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39977" name="Line 7"/>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39978" name="Line 8"/>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13673" name="Oval 9"/>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grpSp>
        <p:nvGrpSpPr>
          <p:cNvPr id="3" name="Group 10"/>
          <p:cNvGrpSpPr>
            <a:grpSpLocks/>
          </p:cNvGrpSpPr>
          <p:nvPr/>
        </p:nvGrpSpPr>
        <p:grpSpPr bwMode="auto">
          <a:xfrm>
            <a:off x="5562600" y="2955925"/>
            <a:ext cx="3581400" cy="2438400"/>
            <a:chOff x="3456" y="1200"/>
            <a:chExt cx="2256" cy="1536"/>
          </a:xfrm>
        </p:grpSpPr>
        <p:sp>
          <p:nvSpPr>
            <p:cNvPr id="113675" name="Oval 11"/>
            <p:cNvSpPr>
              <a:spLocks noChangeArrowheads="1"/>
            </p:cNvSpPr>
            <p:nvPr/>
          </p:nvSpPr>
          <p:spPr bwMode="ltGray">
            <a:xfrm>
              <a:off x="379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39960" name="Line 12"/>
            <p:cNvSpPr>
              <a:spLocks noChangeShapeType="1"/>
            </p:cNvSpPr>
            <p:nvPr/>
          </p:nvSpPr>
          <p:spPr bwMode="ltGray">
            <a:xfrm flipH="1">
              <a:off x="3984" y="1440"/>
              <a:ext cx="528" cy="480"/>
            </a:xfrm>
            <a:prstGeom prst="line">
              <a:avLst/>
            </a:prstGeom>
            <a:noFill/>
            <a:ln w="12700">
              <a:solidFill>
                <a:srgbClr val="000000"/>
              </a:solidFill>
              <a:round/>
              <a:headEnd type="none" w="sm" len="sm"/>
              <a:tailEnd type="triangle" w="sm" len="sm"/>
            </a:ln>
          </p:spPr>
          <p:txBody>
            <a:bodyPr wrap="none"/>
            <a:lstStyle/>
            <a:p>
              <a:endParaRPr lang="en-US"/>
            </a:p>
          </p:txBody>
        </p:sp>
        <p:sp>
          <p:nvSpPr>
            <p:cNvPr id="39961" name="Line 13"/>
            <p:cNvSpPr>
              <a:spLocks noChangeShapeType="1"/>
            </p:cNvSpPr>
            <p:nvPr/>
          </p:nvSpPr>
          <p:spPr bwMode="ltGray">
            <a:xfrm>
              <a:off x="4656" y="1440"/>
              <a:ext cx="528" cy="528"/>
            </a:xfrm>
            <a:prstGeom prst="line">
              <a:avLst/>
            </a:prstGeom>
            <a:noFill/>
            <a:ln w="12700">
              <a:solidFill>
                <a:srgbClr val="000000"/>
              </a:solidFill>
              <a:round/>
              <a:headEnd type="none" w="sm" len="sm"/>
              <a:tailEnd type="triangle" w="sm" len="sm"/>
            </a:ln>
          </p:spPr>
          <p:txBody>
            <a:bodyPr wrap="none"/>
            <a:lstStyle/>
            <a:p>
              <a:endParaRPr lang="en-US"/>
            </a:p>
          </p:txBody>
        </p:sp>
        <p:sp>
          <p:nvSpPr>
            <p:cNvPr id="113678" name="Oval 14"/>
            <p:cNvSpPr>
              <a:spLocks noChangeArrowheads="1"/>
            </p:cNvSpPr>
            <p:nvPr/>
          </p:nvSpPr>
          <p:spPr bwMode="ltGray">
            <a:xfrm>
              <a:off x="4464" y="1200"/>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nvGrpSpPr>
            <p:cNvPr id="4" name="Group 15"/>
            <p:cNvGrpSpPr>
              <a:grpSpLocks/>
            </p:cNvGrpSpPr>
            <p:nvPr/>
          </p:nvGrpSpPr>
          <p:grpSpPr bwMode="auto">
            <a:xfrm>
              <a:off x="3456" y="1872"/>
              <a:ext cx="912" cy="864"/>
              <a:chOff x="432" y="1296"/>
              <a:chExt cx="912" cy="864"/>
            </a:xfrm>
          </p:grpSpPr>
          <p:sp>
            <p:nvSpPr>
              <p:cNvPr id="113680" name="Oval 16"/>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13681" name="Oval 17"/>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39972" name="Line 18"/>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39973" name="Line 19"/>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13684" name="Oval 20"/>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grpSp>
          <p:nvGrpSpPr>
            <p:cNvPr id="5" name="Group 21"/>
            <p:cNvGrpSpPr>
              <a:grpSpLocks/>
            </p:cNvGrpSpPr>
            <p:nvPr/>
          </p:nvGrpSpPr>
          <p:grpSpPr bwMode="auto">
            <a:xfrm>
              <a:off x="4800" y="1872"/>
              <a:ext cx="912" cy="864"/>
              <a:chOff x="432" y="1296"/>
              <a:chExt cx="912" cy="864"/>
            </a:xfrm>
          </p:grpSpPr>
          <p:sp>
            <p:nvSpPr>
              <p:cNvPr id="113686" name="Oval 22"/>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13687" name="Oval 23"/>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39967" name="Line 24"/>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39968" name="Line 25"/>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13690" name="Oval 26"/>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grpSp>
      <p:grpSp>
        <p:nvGrpSpPr>
          <p:cNvPr id="6" name="Group 27"/>
          <p:cNvGrpSpPr>
            <a:grpSpLocks/>
          </p:cNvGrpSpPr>
          <p:nvPr/>
        </p:nvGrpSpPr>
        <p:grpSpPr bwMode="auto">
          <a:xfrm>
            <a:off x="3276600" y="3717925"/>
            <a:ext cx="1447800" cy="1371600"/>
            <a:chOff x="432" y="1296"/>
            <a:chExt cx="912" cy="864"/>
          </a:xfrm>
        </p:grpSpPr>
        <p:sp>
          <p:nvSpPr>
            <p:cNvPr id="113692" name="Oval 28"/>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13693" name="Oval 29"/>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39956" name="Line 30"/>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39957" name="Line 31"/>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13696" name="Oval 32"/>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grpSp>
        <p:nvGrpSpPr>
          <p:cNvPr id="7" name="Group 33"/>
          <p:cNvGrpSpPr>
            <a:grpSpLocks/>
          </p:cNvGrpSpPr>
          <p:nvPr/>
        </p:nvGrpSpPr>
        <p:grpSpPr bwMode="auto">
          <a:xfrm>
            <a:off x="3810000" y="2803525"/>
            <a:ext cx="1447800" cy="1371600"/>
            <a:chOff x="432" y="1296"/>
            <a:chExt cx="912" cy="864"/>
          </a:xfrm>
        </p:grpSpPr>
        <p:sp>
          <p:nvSpPr>
            <p:cNvPr id="113698" name="Oval 34"/>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13699" name="Oval 35"/>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39951" name="Line 36"/>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39952" name="Line 37"/>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13702" name="Oval 38"/>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sp>
        <p:nvSpPr>
          <p:cNvPr id="39944" name="Text Box 39"/>
          <p:cNvSpPr txBox="1">
            <a:spLocks noChangeArrowheads="1"/>
          </p:cNvSpPr>
          <p:nvPr/>
        </p:nvSpPr>
        <p:spPr bwMode="ltGray">
          <a:xfrm>
            <a:off x="0" y="3260725"/>
            <a:ext cx="1447800" cy="396875"/>
          </a:xfrm>
          <a:prstGeom prst="rect">
            <a:avLst/>
          </a:prstGeom>
          <a:noFill/>
          <a:ln w="12700">
            <a:noFill/>
            <a:miter lim="800000"/>
            <a:headEnd type="none" w="sm" len="sm"/>
            <a:tailEnd type="none" w="sm" len="sm"/>
          </a:ln>
        </p:spPr>
        <p:txBody>
          <a:bodyPr>
            <a:spAutoFit/>
          </a:bodyPr>
          <a:lstStyle/>
          <a:p>
            <a:pPr algn="ctr" eaLnBrk="1" hangingPunct="1">
              <a:spcBef>
                <a:spcPct val="50000"/>
              </a:spcBef>
            </a:pPr>
            <a:r>
              <a:rPr lang="en-US" sz="2000" i="1" u="sng">
                <a:solidFill>
                  <a:srgbClr val="000000"/>
                </a:solidFill>
                <a:latin typeface="Book Antiqua" pitchFamily="18" charset="0"/>
              </a:rPr>
              <a:t>0 expansion</a:t>
            </a:r>
          </a:p>
        </p:txBody>
      </p:sp>
      <p:sp>
        <p:nvSpPr>
          <p:cNvPr id="39945" name="Text Box 40"/>
          <p:cNvSpPr txBox="1">
            <a:spLocks noChangeArrowheads="1"/>
          </p:cNvSpPr>
          <p:nvPr/>
        </p:nvSpPr>
        <p:spPr bwMode="ltGray">
          <a:xfrm>
            <a:off x="1447800" y="4251325"/>
            <a:ext cx="1447800" cy="396875"/>
          </a:xfrm>
          <a:prstGeom prst="rect">
            <a:avLst/>
          </a:prstGeom>
          <a:noFill/>
          <a:ln w="12700">
            <a:noFill/>
            <a:miter lim="800000"/>
            <a:headEnd type="none" w="sm" len="sm"/>
            <a:tailEnd type="none" w="sm" len="sm"/>
          </a:ln>
        </p:spPr>
        <p:txBody>
          <a:bodyPr>
            <a:spAutoFit/>
          </a:bodyPr>
          <a:lstStyle/>
          <a:p>
            <a:pPr algn="ctr" eaLnBrk="1" hangingPunct="1">
              <a:spcBef>
                <a:spcPct val="50000"/>
              </a:spcBef>
            </a:pPr>
            <a:r>
              <a:rPr lang="en-US" sz="2000" i="1" u="sng">
                <a:solidFill>
                  <a:srgbClr val="000000"/>
                </a:solidFill>
                <a:latin typeface="Book Antiqua" pitchFamily="18" charset="0"/>
              </a:rPr>
              <a:t>1 expansion</a:t>
            </a:r>
          </a:p>
        </p:txBody>
      </p:sp>
      <p:sp>
        <p:nvSpPr>
          <p:cNvPr id="39946" name="Text Box 41"/>
          <p:cNvSpPr txBox="1">
            <a:spLocks noChangeArrowheads="1"/>
          </p:cNvSpPr>
          <p:nvPr/>
        </p:nvSpPr>
        <p:spPr bwMode="ltGray">
          <a:xfrm>
            <a:off x="3581400" y="5318125"/>
            <a:ext cx="1676400" cy="396875"/>
          </a:xfrm>
          <a:prstGeom prst="rect">
            <a:avLst/>
          </a:prstGeom>
          <a:noFill/>
          <a:ln w="12700">
            <a:noFill/>
            <a:miter lim="800000"/>
            <a:headEnd type="none" w="sm" len="sm"/>
            <a:tailEnd type="none" w="sm" len="sm"/>
          </a:ln>
        </p:spPr>
        <p:txBody>
          <a:bodyPr>
            <a:spAutoFit/>
          </a:bodyPr>
          <a:lstStyle/>
          <a:p>
            <a:pPr algn="ctr" eaLnBrk="1" hangingPunct="1">
              <a:spcBef>
                <a:spcPct val="50000"/>
              </a:spcBef>
            </a:pPr>
            <a:r>
              <a:rPr lang="en-US" sz="2000" i="1" u="sng">
                <a:solidFill>
                  <a:srgbClr val="000000"/>
                </a:solidFill>
                <a:latin typeface="Book Antiqua" pitchFamily="18" charset="0"/>
              </a:rPr>
              <a:t>2 expansions</a:t>
            </a:r>
          </a:p>
        </p:txBody>
      </p:sp>
      <p:sp>
        <p:nvSpPr>
          <p:cNvPr id="39947" name="Text Box 42"/>
          <p:cNvSpPr txBox="1">
            <a:spLocks noChangeArrowheads="1"/>
          </p:cNvSpPr>
          <p:nvPr/>
        </p:nvSpPr>
        <p:spPr bwMode="ltGray">
          <a:xfrm>
            <a:off x="6705600" y="5927725"/>
            <a:ext cx="1676400" cy="396875"/>
          </a:xfrm>
          <a:prstGeom prst="rect">
            <a:avLst/>
          </a:prstGeom>
          <a:noFill/>
          <a:ln w="12700">
            <a:noFill/>
            <a:miter lim="800000"/>
            <a:headEnd type="none" w="sm" len="sm"/>
            <a:tailEnd type="none" w="sm" len="sm"/>
          </a:ln>
        </p:spPr>
        <p:txBody>
          <a:bodyPr>
            <a:spAutoFit/>
          </a:bodyPr>
          <a:lstStyle/>
          <a:p>
            <a:pPr algn="ctr" eaLnBrk="1" hangingPunct="1">
              <a:spcBef>
                <a:spcPct val="50000"/>
              </a:spcBef>
            </a:pPr>
            <a:r>
              <a:rPr lang="en-US" sz="2000" i="1" u="sng">
                <a:solidFill>
                  <a:srgbClr val="000000"/>
                </a:solidFill>
                <a:latin typeface="Book Antiqua" pitchFamily="18" charset="0"/>
              </a:rPr>
              <a:t>3 expansions</a:t>
            </a:r>
          </a:p>
        </p:txBody>
      </p:sp>
      <p:sp>
        <p:nvSpPr>
          <p:cNvPr id="39948" name="Text Box 43"/>
          <p:cNvSpPr txBox="1">
            <a:spLocks noChangeArrowheads="1"/>
          </p:cNvSpPr>
          <p:nvPr/>
        </p:nvSpPr>
        <p:spPr bwMode="ltGray">
          <a:xfrm>
            <a:off x="76200" y="1524000"/>
            <a:ext cx="8915400" cy="762000"/>
          </a:xfrm>
          <a:prstGeom prst="rect">
            <a:avLst/>
          </a:prstGeom>
          <a:gradFill rotWithShape="1">
            <a:gsLst>
              <a:gs pos="0">
                <a:srgbClr val="8EB28E"/>
              </a:gs>
              <a:gs pos="50000">
                <a:srgbClr val="CCFFCC"/>
              </a:gs>
              <a:gs pos="100000">
                <a:srgbClr val="8EB28E"/>
              </a:gs>
            </a:gsLst>
            <a:lin ang="5400000" scaled="1"/>
          </a:gradFill>
          <a:ln w="12700">
            <a:noFill/>
            <a:miter lim="800000"/>
            <a:headEnd type="none" w="sm" len="sm"/>
            <a:tailEnd type="none" w="sm" len="sm"/>
          </a:ln>
        </p:spPr>
        <p:txBody>
          <a:bodyPr>
            <a:spAutoFit/>
          </a:bodyPr>
          <a:lstStyle/>
          <a:p>
            <a:pPr eaLnBrk="1" hangingPunct="1">
              <a:spcBef>
                <a:spcPct val="20000"/>
              </a:spcBef>
              <a:buClr>
                <a:srgbClr val="CC3300"/>
              </a:buClr>
            </a:pPr>
            <a:r>
              <a:rPr lang="en-US" sz="2000" b="1" i="1">
                <a:solidFill>
                  <a:srgbClr val="CC3300"/>
                </a:solidFill>
                <a:latin typeface="Times New Roman" pitchFamily="18" charset="0"/>
              </a:rPr>
              <a:t>Branching factor:</a:t>
            </a:r>
            <a:r>
              <a:rPr lang="en-US" sz="2000" i="1">
                <a:solidFill>
                  <a:srgbClr val="CC3300"/>
                </a:solidFill>
                <a:latin typeface="Times New Roman" pitchFamily="18" charset="0"/>
              </a:rPr>
              <a:t> </a:t>
            </a:r>
            <a:r>
              <a:rPr lang="en-US" sz="2000" i="1">
                <a:solidFill>
                  <a:srgbClr val="000000"/>
                </a:solidFill>
                <a:latin typeface="Times New Roman" pitchFamily="18" charset="0"/>
              </a:rPr>
              <a:t>number of nodes generated by a node parent (we called here “b”)</a:t>
            </a:r>
          </a:p>
          <a:p>
            <a:pPr eaLnBrk="1" hangingPunct="1">
              <a:spcBef>
                <a:spcPct val="20000"/>
              </a:spcBef>
              <a:buClr>
                <a:srgbClr val="CC3300"/>
              </a:buClr>
            </a:pPr>
            <a:r>
              <a:rPr lang="en-US" sz="2000" i="1">
                <a:solidFill>
                  <a:srgbClr val="000000"/>
                </a:solidFill>
                <a:latin typeface="Times New Roman" pitchFamily="18" charset="0"/>
                <a:sym typeface="Wingdings" pitchFamily="2" charset="2"/>
              </a:rPr>
              <a:t> </a:t>
            </a:r>
            <a:r>
              <a:rPr lang="en-US" sz="2000" i="1">
                <a:solidFill>
                  <a:srgbClr val="000000"/>
                </a:solidFill>
                <a:latin typeface="Times New Roman" pitchFamily="18" charset="0"/>
              </a:rPr>
              <a:t>Here after b=2</a:t>
            </a:r>
            <a:endParaRPr lang="en-US" sz="2000">
              <a:solidFill>
                <a:srgbClr val="000000"/>
              </a:solidFill>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Previous Lecture</a:t>
            </a:r>
          </a:p>
        </p:txBody>
      </p:sp>
      <p:sp>
        <p:nvSpPr>
          <p:cNvPr id="3" name="Content Placeholder 2"/>
          <p:cNvSpPr>
            <a:spLocks noGrp="1"/>
          </p:cNvSpPr>
          <p:nvPr>
            <p:ph idx="1"/>
          </p:nvPr>
        </p:nvSpPr>
        <p:spPr/>
        <p:txBody>
          <a:bodyPr/>
          <a:lstStyle/>
          <a:p>
            <a:r>
              <a:rPr lang="en-US" sz="2800" dirty="0"/>
              <a:t>Problem solving by searching</a:t>
            </a:r>
          </a:p>
          <a:p>
            <a:r>
              <a:rPr lang="en-US" sz="2800" dirty="0"/>
              <a:t>What is Search?</a:t>
            </a:r>
          </a:p>
          <a:p>
            <a:r>
              <a:rPr lang="en-US" sz="2800" dirty="0"/>
              <a:t>Problem formulation</a:t>
            </a:r>
          </a:p>
          <a:p>
            <a:r>
              <a:rPr lang="en-US" sz="2800" dirty="0"/>
              <a:t>Search Space Definitions</a:t>
            </a:r>
          </a:p>
          <a:p>
            <a:r>
              <a:rPr lang="en-US" sz="2800" dirty="0"/>
              <a:t>Goal-formulation</a:t>
            </a:r>
          </a:p>
          <a:p>
            <a:r>
              <a:rPr lang="en-US" sz="2800" dirty="0"/>
              <a:t>Searching for Solutions Visualize Search Space as a Graphs</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2600"/>
              <a:t>Breadth First Complexity</a:t>
            </a:r>
          </a:p>
        </p:txBody>
      </p:sp>
      <p:sp>
        <p:nvSpPr>
          <p:cNvPr id="40963" name="Rectangle 3"/>
          <p:cNvSpPr>
            <a:spLocks noGrp="1" noChangeArrowheads="1"/>
          </p:cNvSpPr>
          <p:nvPr>
            <p:ph type="body" idx="1"/>
          </p:nvPr>
        </p:nvSpPr>
        <p:spPr/>
        <p:txBody>
          <a:bodyPr>
            <a:normAutofit/>
          </a:bodyPr>
          <a:lstStyle/>
          <a:p>
            <a:pPr>
              <a:buFont typeface="Wingdings" pitchFamily="2" charset="2"/>
              <a:buChar char="Ø"/>
            </a:pPr>
            <a:r>
              <a:rPr lang="en-US" sz="2800" i="1" dirty="0"/>
              <a:t>The root </a:t>
            </a:r>
            <a:r>
              <a:rPr lang="en-US" sz="2800" i="1" dirty="0">
                <a:sym typeface="Wingdings" pitchFamily="2" charset="2"/>
              </a:rPr>
              <a:t> generates (b) new nodes</a:t>
            </a:r>
          </a:p>
          <a:p>
            <a:pPr>
              <a:buFont typeface="Wingdings" pitchFamily="2" charset="2"/>
              <a:buChar char="Ø"/>
            </a:pPr>
            <a:r>
              <a:rPr lang="en-US" sz="2800" i="1" dirty="0">
                <a:sym typeface="Wingdings" pitchFamily="2" charset="2"/>
              </a:rPr>
              <a:t>Each of which  generates (b) more nodes</a:t>
            </a:r>
          </a:p>
          <a:p>
            <a:pPr>
              <a:buFont typeface="Wingdings" pitchFamily="2" charset="2"/>
              <a:buChar char="Ø"/>
            </a:pPr>
            <a:r>
              <a:rPr lang="en-US" sz="2800" i="1" dirty="0">
                <a:sym typeface="Wingdings" pitchFamily="2" charset="2"/>
              </a:rPr>
              <a:t>So, the maximum number of nodes expended before finding a solution at level “d”, it is : </a:t>
            </a:r>
          </a:p>
          <a:p>
            <a:pPr algn="ctr">
              <a:buFont typeface="Wingdings" pitchFamily="2" charset="2"/>
              <a:buNone/>
            </a:pPr>
            <a:r>
              <a:rPr lang="en-US" sz="2800" i="1" dirty="0">
                <a:sym typeface="Wingdings" pitchFamily="2" charset="2"/>
              </a:rPr>
              <a:t>1+b+b</a:t>
            </a:r>
            <a:r>
              <a:rPr lang="en-US" sz="2800" i="1" baseline="30000" dirty="0">
                <a:sym typeface="Wingdings" pitchFamily="2" charset="2"/>
              </a:rPr>
              <a:t>2</a:t>
            </a:r>
            <a:r>
              <a:rPr lang="en-US" sz="2800" i="1" dirty="0">
                <a:sym typeface="Wingdings" pitchFamily="2" charset="2"/>
              </a:rPr>
              <a:t>+b</a:t>
            </a:r>
            <a:r>
              <a:rPr lang="en-US" sz="2800" i="1" baseline="30000" dirty="0">
                <a:sym typeface="Wingdings" pitchFamily="2" charset="2"/>
              </a:rPr>
              <a:t>3</a:t>
            </a:r>
            <a:r>
              <a:rPr lang="en-US" sz="2800" i="1" dirty="0">
                <a:sym typeface="Wingdings" pitchFamily="2" charset="2"/>
              </a:rPr>
              <a:t>+….+</a:t>
            </a:r>
            <a:r>
              <a:rPr lang="en-US" sz="2800" i="1" dirty="0" err="1">
                <a:sym typeface="Wingdings" pitchFamily="2" charset="2"/>
              </a:rPr>
              <a:t>b</a:t>
            </a:r>
            <a:r>
              <a:rPr lang="en-US" sz="2800" i="1" baseline="30000" dirty="0" err="1">
                <a:sym typeface="Wingdings" pitchFamily="2" charset="2"/>
              </a:rPr>
              <a:t>d</a:t>
            </a:r>
            <a:endParaRPr lang="en-US" sz="2800" i="1" baseline="30000" dirty="0">
              <a:sym typeface="Wingdings" pitchFamily="2" charset="2"/>
            </a:endParaRPr>
          </a:p>
          <a:p>
            <a:pPr>
              <a:buFont typeface="Wingdings" pitchFamily="2" charset="2"/>
              <a:buChar char="Ø"/>
            </a:pPr>
            <a:r>
              <a:rPr lang="en-US" sz="2800" i="1" dirty="0">
                <a:sym typeface="Wingdings" pitchFamily="2" charset="2"/>
              </a:rPr>
              <a:t>Complexity is exponential = O(</a:t>
            </a:r>
            <a:r>
              <a:rPr lang="en-US" sz="2800" i="1" dirty="0" err="1">
                <a:sym typeface="Wingdings" pitchFamily="2" charset="2"/>
              </a:rPr>
              <a:t>b</a:t>
            </a:r>
            <a:r>
              <a:rPr lang="en-US" sz="2800" i="1" baseline="30000" dirty="0" err="1">
                <a:sym typeface="Wingdings" pitchFamily="2" charset="2"/>
              </a:rPr>
              <a:t>d</a:t>
            </a:r>
            <a:r>
              <a:rPr lang="en-US" sz="2800" i="1" dirty="0">
                <a:sym typeface="Wingdings" pitchFamily="2" charset="2"/>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52400"/>
            <a:ext cx="7772400" cy="685800"/>
          </a:xfrm>
        </p:spPr>
        <p:txBody>
          <a:bodyPr/>
          <a:lstStyle/>
          <a:p>
            <a:r>
              <a:rPr lang="en-US" sz="2600"/>
              <a:t>Time and memory requirement in Breadth-first</a:t>
            </a:r>
          </a:p>
        </p:txBody>
      </p:sp>
      <p:graphicFrame>
        <p:nvGraphicFramePr>
          <p:cNvPr id="116739" name="Group 3"/>
          <p:cNvGraphicFramePr>
            <a:graphicFrameLocks noGrp="1"/>
          </p:cNvGraphicFramePr>
          <p:nvPr>
            <p:ph type="tbl" idx="1"/>
          </p:nvPr>
        </p:nvGraphicFramePr>
        <p:xfrm>
          <a:off x="563563" y="1758950"/>
          <a:ext cx="8016875" cy="4378327"/>
        </p:xfrm>
        <a:graphic>
          <a:graphicData uri="http://schemas.openxmlformats.org/drawingml/2006/table">
            <a:tbl>
              <a:tblPr/>
              <a:tblGrid>
                <a:gridCol w="2005012">
                  <a:extLst>
                    <a:ext uri="{9D8B030D-6E8A-4147-A177-3AD203B41FA5}">
                      <a16:colId xmlns:a16="http://schemas.microsoft.com/office/drawing/2014/main" val="20000"/>
                    </a:ext>
                  </a:extLst>
                </a:gridCol>
                <a:gridCol w="2003425">
                  <a:extLst>
                    <a:ext uri="{9D8B030D-6E8A-4147-A177-3AD203B41FA5}">
                      <a16:colId xmlns:a16="http://schemas.microsoft.com/office/drawing/2014/main" val="20001"/>
                    </a:ext>
                  </a:extLst>
                </a:gridCol>
                <a:gridCol w="2005013">
                  <a:extLst>
                    <a:ext uri="{9D8B030D-6E8A-4147-A177-3AD203B41FA5}">
                      <a16:colId xmlns:a16="http://schemas.microsoft.com/office/drawing/2014/main" val="20002"/>
                    </a:ext>
                  </a:extLst>
                </a:gridCol>
                <a:gridCol w="2003425">
                  <a:extLst>
                    <a:ext uri="{9D8B030D-6E8A-4147-A177-3AD203B41FA5}">
                      <a16:colId xmlns:a16="http://schemas.microsoft.com/office/drawing/2014/main" val="20003"/>
                    </a:ext>
                  </a:extLst>
                </a:gridCol>
              </a:tblGrid>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1" i="1" u="none" strike="noStrike" cap="none" normalizeH="0" baseline="0" dirty="0">
                          <a:ln>
                            <a:noFill/>
                          </a:ln>
                          <a:solidFill>
                            <a:schemeClr val="tx1"/>
                          </a:solidFill>
                          <a:effectLst/>
                          <a:latin typeface="Verdana" pitchFamily="34" charset="0"/>
                        </a:rPr>
                        <a:t>Depth</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CCCCFF">
                            <a:gamma/>
                            <a:shade val="66667"/>
                            <a:invGamma/>
                          </a:srgbClr>
                        </a:gs>
                        <a:gs pos="50000">
                          <a:srgbClr val="CCCCFF"/>
                        </a:gs>
                        <a:gs pos="100000">
                          <a:srgbClr val="CCCCFF">
                            <a:gamma/>
                            <a:shade val="66667"/>
                            <a:invGamma/>
                          </a:srgbClr>
                        </a:gs>
                      </a:gsLst>
                      <a:lin ang="5400000" scaled="1"/>
                    </a:gradFill>
                  </a:tcPr>
                </a:tc>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1" i="1" u="none" strike="noStrike" cap="none" normalizeH="0" baseline="0">
                          <a:ln>
                            <a:noFill/>
                          </a:ln>
                          <a:solidFill>
                            <a:schemeClr val="tx1"/>
                          </a:solidFill>
                          <a:effectLst/>
                          <a:latin typeface="Verdana" pitchFamily="34" charset="0"/>
                        </a:rPr>
                        <a:t>Nodes</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CCCCFF">
                            <a:gamma/>
                            <a:shade val="66667"/>
                            <a:invGamma/>
                          </a:srgbClr>
                        </a:gs>
                        <a:gs pos="50000">
                          <a:srgbClr val="CCCCFF"/>
                        </a:gs>
                        <a:gs pos="100000">
                          <a:srgbClr val="CCCCFF">
                            <a:gamma/>
                            <a:shade val="66667"/>
                            <a:invGamma/>
                          </a:srgbClr>
                        </a:gs>
                      </a:gsLst>
                      <a:lin ang="5400000" scaled="1"/>
                    </a:gradFill>
                  </a:tcPr>
                </a:tc>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1" i="1" u="none" strike="noStrike" cap="none" normalizeH="0" baseline="0">
                          <a:ln>
                            <a:noFill/>
                          </a:ln>
                          <a:solidFill>
                            <a:schemeClr val="tx1"/>
                          </a:solidFill>
                          <a:effectLst/>
                          <a:latin typeface="Verdana" pitchFamily="34" charset="0"/>
                        </a:rPr>
                        <a:t>Time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CCCCFF">
                            <a:gamma/>
                            <a:shade val="66667"/>
                            <a:invGamma/>
                          </a:srgbClr>
                        </a:gs>
                        <a:gs pos="50000">
                          <a:srgbClr val="CCCCFF"/>
                        </a:gs>
                        <a:gs pos="100000">
                          <a:srgbClr val="CCCCFF">
                            <a:gamma/>
                            <a:shade val="66667"/>
                            <a:invGamma/>
                          </a:srgbClr>
                        </a:gs>
                      </a:gsLst>
                      <a:lin ang="5400000" scaled="1"/>
                    </a:gradFill>
                  </a:tcPr>
                </a:tc>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1" i="1" u="none" strike="noStrike" cap="none" normalizeH="0" baseline="0">
                          <a:ln>
                            <a:noFill/>
                          </a:ln>
                          <a:solidFill>
                            <a:schemeClr val="tx1"/>
                          </a:solidFill>
                          <a:effectLst/>
                          <a:latin typeface="Verdana" pitchFamily="34" charset="0"/>
                        </a:rPr>
                        <a:t>Memory</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CCCCFF">
                            <a:gamma/>
                            <a:shade val="66667"/>
                            <a:invGamma/>
                          </a:srgbClr>
                        </a:gs>
                        <a:gs pos="50000">
                          <a:srgbClr val="CCCCFF"/>
                        </a:gs>
                        <a:gs pos="100000">
                          <a:srgbClr val="CCCCFF">
                            <a:gamma/>
                            <a:shade val="66667"/>
                            <a:invGamma/>
                          </a:srgbClr>
                        </a:gs>
                      </a:gsLst>
                      <a:lin ang="5400000" scaled="1"/>
                    </a:gradFill>
                  </a:tcPr>
                </a:tc>
                <a:extLst>
                  <a:ext uri="{0D108BD9-81ED-4DB2-BD59-A6C34878D82A}">
                    <a16:rowId xmlns:a16="http://schemas.microsoft.com/office/drawing/2014/main" val="10000"/>
                  </a:ext>
                </a:extLst>
              </a:tr>
              <a:tr h="487363">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 millisec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100 bytes</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dirty="0">
                          <a:ln>
                            <a:noFill/>
                          </a:ln>
                          <a:solidFill>
                            <a:schemeClr val="tx1"/>
                          </a:solidFill>
                          <a:effectLst/>
                          <a:latin typeface="Verdana" pitchFamily="34" charset="0"/>
                        </a:rPr>
                        <a:t>111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 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11 Kb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487363">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4</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11.111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11 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 Mb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6</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a:t>
                      </a:r>
                      <a:r>
                        <a:rPr kumimoji="0" lang="en-US" sz="2000" b="0" i="0" u="none" strike="noStrike" cap="none" normalizeH="0" baseline="30000">
                          <a:ln>
                            <a:noFill/>
                          </a:ln>
                          <a:solidFill>
                            <a:schemeClr val="tx1"/>
                          </a:solidFill>
                          <a:effectLst/>
                          <a:latin typeface="Verdana" pitchFamily="34" charset="0"/>
                        </a:rPr>
                        <a:t>6</a:t>
                      </a:r>
                      <a:endParaRPr kumimoji="0" lang="en-US"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18 minutes</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111 Mb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87363">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8</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a:t>
                      </a:r>
                      <a:r>
                        <a:rPr kumimoji="0" lang="en-US" sz="2000" b="0" i="0" u="none" strike="noStrike" cap="none" normalizeH="0" baseline="30000">
                          <a:ln>
                            <a:noFill/>
                          </a:ln>
                          <a:solidFill>
                            <a:schemeClr val="tx1"/>
                          </a:solidFill>
                          <a:effectLst/>
                          <a:latin typeface="Verdana" pitchFamily="34" charset="0"/>
                        </a:rPr>
                        <a:t>8</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31 hours</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11 Gb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10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a:t>
                      </a:r>
                      <a:r>
                        <a:rPr kumimoji="0" lang="en-US" sz="2000" b="0" i="0" u="none" strike="noStrike" cap="none" normalizeH="0" baseline="30000">
                          <a:ln>
                            <a:noFill/>
                          </a:ln>
                          <a:solidFill>
                            <a:schemeClr val="tx1"/>
                          </a:solidFill>
                          <a:effectLst/>
                          <a:latin typeface="Verdana" pitchFamily="34" charset="0"/>
                        </a:rPr>
                        <a:t>10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128 days</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 Tb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87363">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12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a:t>
                      </a:r>
                      <a:r>
                        <a:rPr kumimoji="0" lang="en-US" sz="2000" b="0" i="0" u="none" strike="noStrike" cap="none" normalizeH="0" baseline="30000">
                          <a:ln>
                            <a:noFill/>
                          </a:ln>
                          <a:solidFill>
                            <a:schemeClr val="tx1"/>
                          </a:solidFill>
                          <a:effectLst/>
                          <a:latin typeface="Verdana" pitchFamily="34" charset="0"/>
                        </a:rPr>
                        <a:t>12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35 years</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111 Tb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14</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a:t>
                      </a:r>
                      <a:r>
                        <a:rPr kumimoji="0" lang="en-US" sz="2000" b="0" i="0" u="none" strike="noStrike" cap="none" normalizeH="0" baseline="30000">
                          <a:ln>
                            <a:noFill/>
                          </a:ln>
                          <a:solidFill>
                            <a:schemeClr val="tx1"/>
                          </a:solidFill>
                          <a:effectLst/>
                          <a:latin typeface="Verdana" pitchFamily="34" charset="0"/>
                        </a:rPr>
                        <a:t>14</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3500 years</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11.111 Tb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bl>
          </a:graphicData>
        </a:graphic>
      </p:graphicFrame>
      <p:sp>
        <p:nvSpPr>
          <p:cNvPr id="43063" name="Text Box 55"/>
          <p:cNvSpPr txBox="1">
            <a:spLocks noChangeArrowheads="1"/>
          </p:cNvSpPr>
          <p:nvPr/>
        </p:nvSpPr>
        <p:spPr bwMode="ltGray">
          <a:xfrm>
            <a:off x="228600" y="6096000"/>
            <a:ext cx="8458200" cy="396875"/>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000" b="1" i="1">
                <a:solidFill>
                  <a:srgbClr val="CC3300"/>
                </a:solidFill>
                <a:latin typeface="Times New Roman" pitchFamily="18" charset="0"/>
              </a:rPr>
              <a:t>Assume branching factor b=10; 1000 nodes explored/sec and 100 bytes/node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Depth-first search</a:t>
            </a:r>
          </a:p>
        </p:txBody>
      </p:sp>
      <p:sp>
        <p:nvSpPr>
          <p:cNvPr id="5" name="Content Placeholder 4"/>
          <p:cNvSpPr>
            <a:spLocks noGrp="1"/>
          </p:cNvSpPr>
          <p:nvPr>
            <p:ph idx="1"/>
          </p:nvPr>
        </p:nvSpPr>
        <p:spPr/>
        <p:txBody>
          <a:bodyPr>
            <a:normAutofit fontScale="92500" lnSpcReduction="20000"/>
          </a:bodyPr>
          <a:lstStyle/>
          <a:p>
            <a:r>
              <a:rPr lang="en-US" dirty="0"/>
              <a:t>Explore only one branch deeper till the solution is found or there is no new state to explore and then start searching the adjacent level. </a:t>
            </a:r>
          </a:p>
          <a:p>
            <a:r>
              <a:rPr lang="en-US" dirty="0"/>
              <a:t>This technique is called depth first </a:t>
            </a:r>
            <a:r>
              <a:rPr lang="en-US" dirty="0" err="1"/>
              <a:t>searh</a:t>
            </a:r>
            <a:r>
              <a:rPr lang="en-US" dirty="0"/>
              <a:t> (DFS).</a:t>
            </a:r>
          </a:p>
          <a:p>
            <a:r>
              <a:rPr lang="en-US" dirty="0"/>
              <a:t> By chance the solution exists in the first branch then depth first search can find the solution quickly. </a:t>
            </a:r>
          </a:p>
          <a:p>
            <a:r>
              <a:rPr lang="en-US" dirty="0"/>
              <a:t>If the solution exists in some other branches farther away, there won't be much difference between depth first search and breadth first search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dfs-progress01c"/>
          <p:cNvPicPr>
            <a:picLocks noChangeAspect="1" noChangeArrowheads="1"/>
          </p:cNvPicPr>
          <p:nvPr/>
        </p:nvPicPr>
        <p:blipFill>
          <a:blip r:embed="rId2" cstate="print"/>
          <a:srcRect/>
          <a:stretch>
            <a:fillRect/>
          </a:stretch>
        </p:blipFill>
        <p:spPr bwMode="auto">
          <a:xfrm>
            <a:off x="1981200" y="3048000"/>
            <a:ext cx="5181600" cy="3011488"/>
          </a:xfrm>
          <a:prstGeom prst="rect">
            <a:avLst/>
          </a:prstGeom>
          <a:noFill/>
          <a:ln w="9525">
            <a:noFill/>
            <a:miter lim="800000"/>
            <a:headEnd/>
            <a:tailEnd/>
          </a:ln>
        </p:spPr>
      </p:pic>
      <p:sp>
        <p:nvSpPr>
          <p:cNvPr id="48131" name="Rectangle 3"/>
          <p:cNvSpPr>
            <a:spLocks noGrp="1" noChangeArrowheads="1"/>
          </p:cNvSpPr>
          <p:nvPr>
            <p:ph type="title"/>
          </p:nvPr>
        </p:nvSpPr>
        <p:spPr/>
        <p:txBody>
          <a:bodyPr/>
          <a:lstStyle/>
          <a:p>
            <a:r>
              <a:rPr lang="en-US" dirty="0"/>
              <a:t>Depth-first search</a:t>
            </a:r>
          </a:p>
        </p:txBody>
      </p:sp>
      <p:sp>
        <p:nvSpPr>
          <p:cNvPr id="48132" name="Rectangle 4"/>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Depth-first search</a:t>
            </a:r>
          </a:p>
        </p:txBody>
      </p:sp>
      <p:sp>
        <p:nvSpPr>
          <p:cNvPr id="49155" name="Rectangle 3"/>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pic>
        <p:nvPicPr>
          <p:cNvPr id="49156" name="Picture 4" descr="dfs-progress02c"/>
          <p:cNvPicPr>
            <a:picLocks noChangeAspect="1" noChangeArrowheads="1"/>
          </p:cNvPicPr>
          <p:nvPr/>
        </p:nvPicPr>
        <p:blipFill>
          <a:blip r:embed="rId2" cstate="print"/>
          <a:srcRect/>
          <a:stretch>
            <a:fillRect/>
          </a:stretch>
        </p:blipFill>
        <p:spPr bwMode="auto">
          <a:xfrm>
            <a:off x="1981200" y="3048000"/>
            <a:ext cx="5181600" cy="30099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dfs-progress03c"/>
          <p:cNvPicPr>
            <a:picLocks noChangeAspect="1" noChangeArrowheads="1"/>
          </p:cNvPicPr>
          <p:nvPr/>
        </p:nvPicPr>
        <p:blipFill>
          <a:blip r:embed="rId2" cstate="print"/>
          <a:srcRect/>
          <a:stretch>
            <a:fillRect/>
          </a:stretch>
        </p:blipFill>
        <p:spPr bwMode="auto">
          <a:xfrm>
            <a:off x="1981200" y="3048000"/>
            <a:ext cx="5181600" cy="2971800"/>
          </a:xfrm>
          <a:prstGeom prst="rect">
            <a:avLst/>
          </a:prstGeom>
          <a:noFill/>
          <a:ln w="9525">
            <a:noFill/>
            <a:miter lim="800000"/>
            <a:headEnd/>
            <a:tailEnd/>
          </a:ln>
        </p:spPr>
      </p:pic>
      <p:sp>
        <p:nvSpPr>
          <p:cNvPr id="50179" name="Rectangle 3"/>
          <p:cNvSpPr>
            <a:spLocks noGrp="1" noChangeArrowheads="1"/>
          </p:cNvSpPr>
          <p:nvPr>
            <p:ph type="title"/>
          </p:nvPr>
        </p:nvSpPr>
        <p:spPr/>
        <p:txBody>
          <a:bodyPr/>
          <a:lstStyle/>
          <a:p>
            <a:r>
              <a:rPr lang="en-US"/>
              <a:t>Depth-first search</a:t>
            </a:r>
          </a:p>
        </p:txBody>
      </p:sp>
      <p:sp>
        <p:nvSpPr>
          <p:cNvPr id="50180" name="Rectangle 4"/>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dfs-progress04c"/>
          <p:cNvPicPr>
            <a:picLocks noChangeAspect="1" noChangeArrowheads="1"/>
          </p:cNvPicPr>
          <p:nvPr/>
        </p:nvPicPr>
        <p:blipFill>
          <a:blip r:embed="rId2" cstate="print"/>
          <a:srcRect/>
          <a:stretch>
            <a:fillRect/>
          </a:stretch>
        </p:blipFill>
        <p:spPr bwMode="auto">
          <a:xfrm>
            <a:off x="1981200" y="3048000"/>
            <a:ext cx="5181600" cy="2913063"/>
          </a:xfrm>
          <a:prstGeom prst="rect">
            <a:avLst/>
          </a:prstGeom>
          <a:noFill/>
          <a:ln w="9525">
            <a:noFill/>
            <a:miter lim="800000"/>
            <a:headEnd/>
            <a:tailEnd/>
          </a:ln>
        </p:spPr>
      </p:pic>
      <p:sp>
        <p:nvSpPr>
          <p:cNvPr id="51203" name="Rectangle 3"/>
          <p:cNvSpPr>
            <a:spLocks noGrp="1" noChangeArrowheads="1"/>
          </p:cNvSpPr>
          <p:nvPr>
            <p:ph type="title"/>
          </p:nvPr>
        </p:nvSpPr>
        <p:spPr/>
        <p:txBody>
          <a:bodyPr/>
          <a:lstStyle/>
          <a:p>
            <a:r>
              <a:rPr lang="en-US"/>
              <a:t>Depth-first search</a:t>
            </a:r>
          </a:p>
        </p:txBody>
      </p:sp>
      <p:sp>
        <p:nvSpPr>
          <p:cNvPr id="51204" name="Rectangle 4"/>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dfs-progress05c"/>
          <p:cNvPicPr>
            <a:picLocks noChangeAspect="1" noChangeArrowheads="1"/>
          </p:cNvPicPr>
          <p:nvPr/>
        </p:nvPicPr>
        <p:blipFill>
          <a:blip r:embed="rId2" cstate="print"/>
          <a:srcRect/>
          <a:stretch>
            <a:fillRect/>
          </a:stretch>
        </p:blipFill>
        <p:spPr bwMode="auto">
          <a:xfrm>
            <a:off x="1981200" y="3048000"/>
            <a:ext cx="5181600" cy="3011488"/>
          </a:xfrm>
          <a:prstGeom prst="rect">
            <a:avLst/>
          </a:prstGeom>
          <a:noFill/>
          <a:ln w="9525">
            <a:noFill/>
            <a:miter lim="800000"/>
            <a:headEnd/>
            <a:tailEnd/>
          </a:ln>
        </p:spPr>
      </p:pic>
      <p:sp>
        <p:nvSpPr>
          <p:cNvPr id="52227" name="Rectangle 3"/>
          <p:cNvSpPr>
            <a:spLocks noGrp="1" noChangeArrowheads="1"/>
          </p:cNvSpPr>
          <p:nvPr>
            <p:ph type="title"/>
          </p:nvPr>
        </p:nvSpPr>
        <p:spPr/>
        <p:txBody>
          <a:bodyPr/>
          <a:lstStyle/>
          <a:p>
            <a:r>
              <a:rPr lang="en-US"/>
              <a:t>Depth-first search</a:t>
            </a:r>
          </a:p>
        </p:txBody>
      </p:sp>
      <p:sp>
        <p:nvSpPr>
          <p:cNvPr id="52228" name="Rectangle 4"/>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Depth-first search</a:t>
            </a:r>
          </a:p>
        </p:txBody>
      </p:sp>
      <p:sp>
        <p:nvSpPr>
          <p:cNvPr id="53251" name="Rectangle 3"/>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pic>
        <p:nvPicPr>
          <p:cNvPr id="53252" name="Picture 4" descr="dfs-progress06c"/>
          <p:cNvPicPr>
            <a:picLocks noChangeAspect="1" noChangeArrowheads="1"/>
          </p:cNvPicPr>
          <p:nvPr/>
        </p:nvPicPr>
        <p:blipFill>
          <a:blip r:embed="rId2" cstate="print"/>
          <a:srcRect/>
          <a:stretch>
            <a:fillRect/>
          </a:stretch>
        </p:blipFill>
        <p:spPr bwMode="auto">
          <a:xfrm>
            <a:off x="1981200" y="3048000"/>
            <a:ext cx="5181600" cy="3027363"/>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t>Depth-first search</a:t>
            </a:r>
          </a:p>
        </p:txBody>
      </p:sp>
      <p:sp>
        <p:nvSpPr>
          <p:cNvPr id="54275" name="Rectangle 3"/>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pic>
        <p:nvPicPr>
          <p:cNvPr id="54276" name="Picture 4" descr="dfs-progress01c"/>
          <p:cNvPicPr>
            <a:picLocks noChangeAspect="1" noChangeArrowheads="1"/>
          </p:cNvPicPr>
          <p:nvPr/>
        </p:nvPicPr>
        <p:blipFill>
          <a:blip r:embed="rId2" cstate="print"/>
          <a:srcRect/>
          <a:stretch>
            <a:fillRect/>
          </a:stretch>
        </p:blipFill>
        <p:spPr bwMode="auto">
          <a:xfrm>
            <a:off x="2362200" y="3124200"/>
            <a:ext cx="4419600" cy="2568575"/>
          </a:xfrm>
          <a:prstGeom prst="rect">
            <a:avLst/>
          </a:prstGeom>
          <a:noFill/>
          <a:ln w="9525">
            <a:noFill/>
            <a:miter lim="800000"/>
            <a:headEnd/>
            <a:tailEnd/>
          </a:ln>
        </p:spPr>
      </p:pic>
      <p:pic>
        <p:nvPicPr>
          <p:cNvPr id="54277" name="Picture 5" descr="dfs-progress07c"/>
          <p:cNvPicPr>
            <a:picLocks noChangeAspect="1" noChangeArrowheads="1"/>
          </p:cNvPicPr>
          <p:nvPr/>
        </p:nvPicPr>
        <p:blipFill>
          <a:blip r:embed="rId3" cstate="print"/>
          <a:srcRect/>
          <a:stretch>
            <a:fillRect/>
          </a:stretch>
        </p:blipFill>
        <p:spPr bwMode="auto">
          <a:xfrm>
            <a:off x="1981200" y="3048000"/>
            <a:ext cx="5181600" cy="30099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Lecture</a:t>
            </a:r>
          </a:p>
        </p:txBody>
      </p:sp>
      <p:sp>
        <p:nvSpPr>
          <p:cNvPr id="3" name="Content Placeholder 2"/>
          <p:cNvSpPr>
            <a:spLocks noGrp="1"/>
          </p:cNvSpPr>
          <p:nvPr>
            <p:ph idx="1"/>
          </p:nvPr>
        </p:nvSpPr>
        <p:spPr/>
        <p:txBody>
          <a:bodyPr/>
          <a:lstStyle/>
          <a:p>
            <a:r>
              <a:rPr lang="en-US" dirty="0"/>
              <a:t>Types  of search Algorithms</a:t>
            </a:r>
          </a:p>
          <a:p>
            <a:r>
              <a:rPr lang="en-US" dirty="0"/>
              <a:t>Uninformed Search</a:t>
            </a:r>
          </a:p>
          <a:p>
            <a:r>
              <a:rPr lang="en-US" dirty="0"/>
              <a:t>Informed Search  </a:t>
            </a:r>
          </a:p>
          <a:p>
            <a:r>
              <a:rPr lang="en-US" dirty="0"/>
              <a:t>Breadth-first searching</a:t>
            </a:r>
          </a:p>
          <a:p>
            <a:r>
              <a:rPr lang="en-US" dirty="0"/>
              <a:t>Depth-first search</a:t>
            </a:r>
          </a:p>
          <a:p>
            <a:r>
              <a:rPr lang="en-US"/>
              <a:t>Compare breadth first and depth first</a:t>
            </a:r>
          </a:p>
          <a:p>
            <a:endParaRPr lang="en-US" dirty="0"/>
          </a:p>
          <a:p>
            <a:endParaRPr lang="en-US" dirty="0"/>
          </a:p>
          <a:p>
            <a:endParaRPr lang="en-US" dirty="0"/>
          </a:p>
          <a:p>
            <a:endParaRPr lang="en-US" dirty="0"/>
          </a:p>
          <a:p>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Depth-first search</a:t>
            </a:r>
          </a:p>
        </p:txBody>
      </p:sp>
      <p:sp>
        <p:nvSpPr>
          <p:cNvPr id="55299" name="Rectangle 3"/>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pic>
        <p:nvPicPr>
          <p:cNvPr id="55300" name="Picture 4" descr="dfs-progress01c"/>
          <p:cNvPicPr>
            <a:picLocks noChangeAspect="1" noChangeArrowheads="1"/>
          </p:cNvPicPr>
          <p:nvPr/>
        </p:nvPicPr>
        <p:blipFill>
          <a:blip r:embed="rId2" cstate="print"/>
          <a:srcRect/>
          <a:stretch>
            <a:fillRect/>
          </a:stretch>
        </p:blipFill>
        <p:spPr bwMode="auto">
          <a:xfrm>
            <a:off x="2362200" y="3124200"/>
            <a:ext cx="4419600" cy="2568575"/>
          </a:xfrm>
          <a:prstGeom prst="rect">
            <a:avLst/>
          </a:prstGeom>
          <a:noFill/>
          <a:ln w="9525">
            <a:noFill/>
            <a:miter lim="800000"/>
            <a:headEnd/>
            <a:tailEnd/>
          </a:ln>
        </p:spPr>
      </p:pic>
      <p:pic>
        <p:nvPicPr>
          <p:cNvPr id="55301" name="Picture 5" descr="dfs-progress08c"/>
          <p:cNvPicPr>
            <a:picLocks noChangeAspect="1" noChangeArrowheads="1"/>
          </p:cNvPicPr>
          <p:nvPr/>
        </p:nvPicPr>
        <p:blipFill>
          <a:blip r:embed="rId3" cstate="print"/>
          <a:srcRect/>
          <a:stretch>
            <a:fillRect/>
          </a:stretch>
        </p:blipFill>
        <p:spPr bwMode="auto">
          <a:xfrm>
            <a:off x="1981200" y="3048000"/>
            <a:ext cx="5181600" cy="30099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Depth-first search</a:t>
            </a:r>
          </a:p>
        </p:txBody>
      </p:sp>
      <p:sp>
        <p:nvSpPr>
          <p:cNvPr id="56323" name="Rectangle 3"/>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pic>
        <p:nvPicPr>
          <p:cNvPr id="56324" name="Picture 4" descr="dfs-progress01c"/>
          <p:cNvPicPr>
            <a:picLocks noChangeAspect="1" noChangeArrowheads="1"/>
          </p:cNvPicPr>
          <p:nvPr/>
        </p:nvPicPr>
        <p:blipFill>
          <a:blip r:embed="rId2" cstate="print"/>
          <a:srcRect/>
          <a:stretch>
            <a:fillRect/>
          </a:stretch>
        </p:blipFill>
        <p:spPr bwMode="auto">
          <a:xfrm>
            <a:off x="2362200" y="3124200"/>
            <a:ext cx="4419600" cy="2568575"/>
          </a:xfrm>
          <a:prstGeom prst="rect">
            <a:avLst/>
          </a:prstGeom>
          <a:noFill/>
          <a:ln w="9525">
            <a:noFill/>
            <a:miter lim="800000"/>
            <a:headEnd/>
            <a:tailEnd/>
          </a:ln>
        </p:spPr>
      </p:pic>
      <p:pic>
        <p:nvPicPr>
          <p:cNvPr id="56325" name="Picture 5" descr="dfs-progress09c"/>
          <p:cNvPicPr>
            <a:picLocks noChangeAspect="1" noChangeArrowheads="1"/>
          </p:cNvPicPr>
          <p:nvPr/>
        </p:nvPicPr>
        <p:blipFill>
          <a:blip r:embed="rId3" cstate="print"/>
          <a:srcRect/>
          <a:stretch>
            <a:fillRect/>
          </a:stretch>
        </p:blipFill>
        <p:spPr bwMode="auto">
          <a:xfrm>
            <a:off x="1981200" y="3048000"/>
            <a:ext cx="5181600" cy="302736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Depth-first search</a:t>
            </a:r>
          </a:p>
        </p:txBody>
      </p:sp>
      <p:sp>
        <p:nvSpPr>
          <p:cNvPr id="57347" name="Rectangle 3"/>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pic>
        <p:nvPicPr>
          <p:cNvPr id="57348" name="Picture 4" descr="dfs-progress01c"/>
          <p:cNvPicPr>
            <a:picLocks noChangeAspect="1" noChangeArrowheads="1"/>
          </p:cNvPicPr>
          <p:nvPr/>
        </p:nvPicPr>
        <p:blipFill>
          <a:blip r:embed="rId2" cstate="print"/>
          <a:srcRect/>
          <a:stretch>
            <a:fillRect/>
          </a:stretch>
        </p:blipFill>
        <p:spPr bwMode="auto">
          <a:xfrm>
            <a:off x="2362200" y="3124200"/>
            <a:ext cx="4419600" cy="2568575"/>
          </a:xfrm>
          <a:prstGeom prst="rect">
            <a:avLst/>
          </a:prstGeom>
          <a:noFill/>
          <a:ln w="9525">
            <a:noFill/>
            <a:miter lim="800000"/>
            <a:headEnd/>
            <a:tailEnd/>
          </a:ln>
        </p:spPr>
      </p:pic>
      <p:pic>
        <p:nvPicPr>
          <p:cNvPr id="57349" name="Picture 5" descr="dfs-progress10c"/>
          <p:cNvPicPr>
            <a:picLocks noChangeAspect="1" noChangeArrowheads="1"/>
          </p:cNvPicPr>
          <p:nvPr/>
        </p:nvPicPr>
        <p:blipFill>
          <a:blip r:embed="rId3" cstate="print"/>
          <a:srcRect/>
          <a:stretch>
            <a:fillRect/>
          </a:stretch>
        </p:blipFill>
        <p:spPr bwMode="auto">
          <a:xfrm>
            <a:off x="1981200" y="3048000"/>
            <a:ext cx="5181600" cy="30099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Depth-first search</a:t>
            </a:r>
          </a:p>
        </p:txBody>
      </p:sp>
      <p:sp>
        <p:nvSpPr>
          <p:cNvPr id="58371" name="Rectangle 3"/>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pic>
        <p:nvPicPr>
          <p:cNvPr id="58372" name="Picture 4" descr="dfs-progress01c"/>
          <p:cNvPicPr>
            <a:picLocks noChangeAspect="1" noChangeArrowheads="1"/>
          </p:cNvPicPr>
          <p:nvPr/>
        </p:nvPicPr>
        <p:blipFill>
          <a:blip r:embed="rId2" cstate="print"/>
          <a:srcRect/>
          <a:stretch>
            <a:fillRect/>
          </a:stretch>
        </p:blipFill>
        <p:spPr bwMode="auto">
          <a:xfrm>
            <a:off x="2362200" y="3124200"/>
            <a:ext cx="4419600" cy="2568575"/>
          </a:xfrm>
          <a:prstGeom prst="rect">
            <a:avLst/>
          </a:prstGeom>
          <a:noFill/>
          <a:ln w="9525">
            <a:noFill/>
            <a:miter lim="800000"/>
            <a:headEnd/>
            <a:tailEnd/>
          </a:ln>
        </p:spPr>
      </p:pic>
      <p:pic>
        <p:nvPicPr>
          <p:cNvPr id="58373" name="Picture 5" descr="dfs-progress11c"/>
          <p:cNvPicPr>
            <a:picLocks noChangeAspect="1" noChangeArrowheads="1"/>
          </p:cNvPicPr>
          <p:nvPr/>
        </p:nvPicPr>
        <p:blipFill>
          <a:blip r:embed="rId3" cstate="print"/>
          <a:srcRect/>
          <a:stretch>
            <a:fillRect/>
          </a:stretch>
        </p:blipFill>
        <p:spPr bwMode="auto">
          <a:xfrm>
            <a:off x="1981200" y="3048000"/>
            <a:ext cx="5181600" cy="30099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Depth-first search</a:t>
            </a:r>
          </a:p>
        </p:txBody>
      </p:sp>
      <p:sp>
        <p:nvSpPr>
          <p:cNvPr id="59395" name="Rectangle 3"/>
          <p:cNvSpPr>
            <a:spLocks noGrp="1" noChangeArrowheads="1"/>
          </p:cNvSpPr>
          <p:nvPr>
            <p:ph type="body" idx="1"/>
          </p:nvPr>
        </p:nvSpPr>
        <p:spPr/>
        <p:txBody>
          <a:bodyPr/>
          <a:lstStyle/>
          <a:p>
            <a:r>
              <a:rPr lang="en-US" sz="2000" dirty="0"/>
              <a:t>Expand deepest unexpanded node
</a:t>
            </a:r>
          </a:p>
          <a:p>
            <a:r>
              <a:rPr lang="en-US" sz="2000" dirty="0">
                <a:solidFill>
                  <a:schemeClr val="accent2"/>
                </a:solidFill>
              </a:rPr>
              <a:t>Implementation</a:t>
            </a:r>
            <a:r>
              <a:rPr lang="en-US" sz="2000" dirty="0"/>
              <a:t>:</a:t>
            </a:r>
          </a:p>
        </p:txBody>
      </p:sp>
      <p:pic>
        <p:nvPicPr>
          <p:cNvPr id="59396" name="Picture 4" descr="dfs-progress01c"/>
          <p:cNvPicPr>
            <a:picLocks noChangeAspect="1" noChangeArrowheads="1"/>
          </p:cNvPicPr>
          <p:nvPr/>
        </p:nvPicPr>
        <p:blipFill>
          <a:blip r:embed="rId2" cstate="print"/>
          <a:srcRect/>
          <a:stretch>
            <a:fillRect/>
          </a:stretch>
        </p:blipFill>
        <p:spPr bwMode="auto">
          <a:xfrm>
            <a:off x="2362200" y="3124200"/>
            <a:ext cx="4419600" cy="2568575"/>
          </a:xfrm>
          <a:prstGeom prst="rect">
            <a:avLst/>
          </a:prstGeom>
          <a:noFill/>
          <a:ln w="9525">
            <a:noFill/>
            <a:miter lim="800000"/>
            <a:headEnd/>
            <a:tailEnd/>
          </a:ln>
        </p:spPr>
      </p:pic>
      <p:pic>
        <p:nvPicPr>
          <p:cNvPr id="59397" name="Picture 5" descr="dfs-progress12c"/>
          <p:cNvPicPr>
            <a:picLocks noChangeAspect="1" noChangeArrowheads="1"/>
          </p:cNvPicPr>
          <p:nvPr/>
        </p:nvPicPr>
        <p:blipFill>
          <a:blip r:embed="rId3" cstate="print"/>
          <a:srcRect/>
          <a:stretch>
            <a:fillRect/>
          </a:stretch>
        </p:blipFill>
        <p:spPr bwMode="auto">
          <a:xfrm>
            <a:off x="1981200" y="3048000"/>
            <a:ext cx="5181600" cy="3027363"/>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838200" y="-152400"/>
            <a:ext cx="7620000" cy="1066800"/>
          </a:xfrm>
        </p:spPr>
        <p:txBody>
          <a:bodyPr/>
          <a:lstStyle/>
          <a:p>
            <a:r>
              <a:rPr lang="en-US"/>
              <a:t>Depth-first searching</a:t>
            </a:r>
          </a:p>
        </p:txBody>
      </p:sp>
      <p:sp>
        <p:nvSpPr>
          <p:cNvPr id="135171" name="Rectangle 3"/>
          <p:cNvSpPr>
            <a:spLocks noGrp="1" noChangeArrowheads="1"/>
          </p:cNvSpPr>
          <p:nvPr>
            <p:ph type="body" idx="1"/>
          </p:nvPr>
        </p:nvSpPr>
        <p:spPr>
          <a:xfrm>
            <a:off x="4572000" y="685800"/>
            <a:ext cx="4343400" cy="5029200"/>
          </a:xfrm>
        </p:spPr>
        <p:txBody>
          <a:bodyPr/>
          <a:lstStyle/>
          <a:p>
            <a:r>
              <a:rPr lang="en-US" sz="2400"/>
              <a:t>A </a:t>
            </a:r>
            <a:r>
              <a:rPr lang="en-US" sz="2400">
                <a:solidFill>
                  <a:schemeClr val="tx2"/>
                </a:solidFill>
              </a:rPr>
              <a:t>depth-first</a:t>
            </a:r>
            <a:r>
              <a:rPr lang="en-US" sz="2400"/>
              <a:t> search (</a:t>
            </a:r>
            <a:r>
              <a:rPr lang="en-US" sz="2400">
                <a:solidFill>
                  <a:schemeClr val="tx2"/>
                </a:solidFill>
              </a:rPr>
              <a:t>DFS</a:t>
            </a:r>
            <a:r>
              <a:rPr lang="en-US" sz="2400"/>
              <a:t>) explores a path all the way to a leaf before </a:t>
            </a:r>
            <a:r>
              <a:rPr lang="en-US" sz="2400">
                <a:solidFill>
                  <a:schemeClr val="tx2"/>
                </a:solidFill>
              </a:rPr>
              <a:t>backtracking</a:t>
            </a:r>
            <a:r>
              <a:rPr lang="en-US" sz="2400"/>
              <a:t> and exploring another path</a:t>
            </a:r>
          </a:p>
          <a:p>
            <a:r>
              <a:rPr lang="en-US" sz="2400"/>
              <a:t>For example, after searching </a:t>
            </a:r>
            <a:r>
              <a:rPr lang="en-US" sz="2400">
                <a:solidFill>
                  <a:schemeClr val="accent2"/>
                </a:solidFill>
                <a:latin typeface="Verdana" pitchFamily="34" charset="0"/>
              </a:rPr>
              <a:t>A</a:t>
            </a:r>
            <a:r>
              <a:rPr lang="en-US" sz="2400"/>
              <a:t>, then</a:t>
            </a:r>
            <a:r>
              <a:rPr lang="en-US" sz="2400">
                <a:solidFill>
                  <a:schemeClr val="accent2"/>
                </a:solidFill>
              </a:rPr>
              <a:t> </a:t>
            </a:r>
            <a:r>
              <a:rPr lang="en-US" sz="2400">
                <a:solidFill>
                  <a:schemeClr val="accent2"/>
                </a:solidFill>
                <a:latin typeface="Verdana" pitchFamily="34" charset="0"/>
              </a:rPr>
              <a:t>B</a:t>
            </a:r>
            <a:r>
              <a:rPr lang="en-US" sz="2400"/>
              <a:t>, then </a:t>
            </a:r>
            <a:r>
              <a:rPr lang="en-US" sz="2400">
                <a:solidFill>
                  <a:schemeClr val="accent2"/>
                </a:solidFill>
                <a:latin typeface="Verdana" pitchFamily="34" charset="0"/>
              </a:rPr>
              <a:t>D</a:t>
            </a:r>
            <a:r>
              <a:rPr lang="en-US" sz="2400"/>
              <a:t>, the search backtracks and tries another path from </a:t>
            </a:r>
            <a:r>
              <a:rPr lang="en-US" sz="2400">
                <a:solidFill>
                  <a:schemeClr val="accent2"/>
                </a:solidFill>
                <a:latin typeface="Verdana" pitchFamily="34" charset="0"/>
              </a:rPr>
              <a:t>B</a:t>
            </a:r>
          </a:p>
          <a:p>
            <a:r>
              <a:rPr lang="en-US" sz="2400"/>
              <a:t>Node are explored in the order </a:t>
            </a:r>
            <a:r>
              <a:rPr lang="en-US" sz="2400">
                <a:solidFill>
                  <a:schemeClr val="accent2"/>
                </a:solidFill>
                <a:latin typeface="Verdana" pitchFamily="34" charset="0"/>
              </a:rPr>
              <a:t>A B D E H L M N I O P C F G J K Q</a:t>
            </a:r>
          </a:p>
          <a:p>
            <a:r>
              <a:rPr lang="en-US" sz="2400">
                <a:solidFill>
                  <a:schemeClr val="accent2"/>
                </a:solidFill>
                <a:latin typeface="Verdana" pitchFamily="34" charset="0"/>
              </a:rPr>
              <a:t>N</a:t>
            </a:r>
            <a:r>
              <a:rPr lang="en-US" sz="2400"/>
              <a:t> will be found before </a:t>
            </a:r>
            <a:r>
              <a:rPr lang="en-US" sz="2400">
                <a:solidFill>
                  <a:schemeClr val="accent2"/>
                </a:solidFill>
                <a:latin typeface="Verdana" pitchFamily="34" charset="0"/>
              </a:rPr>
              <a:t>J</a:t>
            </a:r>
          </a:p>
        </p:txBody>
      </p:sp>
      <p:grpSp>
        <p:nvGrpSpPr>
          <p:cNvPr id="2" name="Group 4"/>
          <p:cNvGrpSpPr>
            <a:grpSpLocks/>
          </p:cNvGrpSpPr>
          <p:nvPr/>
        </p:nvGrpSpPr>
        <p:grpSpPr bwMode="auto">
          <a:xfrm>
            <a:off x="609600" y="1828800"/>
            <a:ext cx="3581400" cy="3886200"/>
            <a:chOff x="384" y="1152"/>
            <a:chExt cx="2256" cy="2448"/>
          </a:xfrm>
        </p:grpSpPr>
        <p:sp>
          <p:nvSpPr>
            <p:cNvPr id="135173" name="Oval 5"/>
            <p:cNvSpPr>
              <a:spLocks noChangeArrowheads="1"/>
            </p:cNvSpPr>
            <p:nvPr/>
          </p:nvSpPr>
          <p:spPr bwMode="auto">
            <a:xfrm>
              <a:off x="384" y="3360"/>
              <a:ext cx="240" cy="240"/>
            </a:xfrm>
            <a:prstGeom prst="ellipse">
              <a:avLst/>
            </a:prstGeom>
            <a:noFill/>
            <a:ln w="15875">
              <a:solidFill>
                <a:schemeClr val="tx1"/>
              </a:solidFill>
              <a:round/>
              <a:headEnd/>
              <a:tailEnd/>
            </a:ln>
            <a:effectLst/>
          </p:spPr>
          <p:txBody>
            <a:bodyPr wrap="none" anchor="ctr"/>
            <a:lstStyle/>
            <a:p>
              <a:r>
                <a:rPr lang="en-US" sz="2000"/>
                <a:t>L</a:t>
              </a:r>
            </a:p>
          </p:txBody>
        </p:sp>
        <p:sp>
          <p:nvSpPr>
            <p:cNvPr id="135174" name="Oval 6"/>
            <p:cNvSpPr>
              <a:spLocks noChangeArrowheads="1"/>
            </p:cNvSpPr>
            <p:nvPr/>
          </p:nvSpPr>
          <p:spPr bwMode="auto">
            <a:xfrm>
              <a:off x="720" y="3360"/>
              <a:ext cx="240" cy="240"/>
            </a:xfrm>
            <a:prstGeom prst="ellipse">
              <a:avLst/>
            </a:prstGeom>
            <a:noFill/>
            <a:ln w="15875">
              <a:solidFill>
                <a:schemeClr val="tx1"/>
              </a:solidFill>
              <a:round/>
              <a:headEnd/>
              <a:tailEnd/>
            </a:ln>
            <a:effectLst/>
          </p:spPr>
          <p:txBody>
            <a:bodyPr wrap="none" anchor="ctr"/>
            <a:lstStyle/>
            <a:p>
              <a:r>
                <a:rPr lang="en-US" sz="2000"/>
                <a:t>M</a:t>
              </a:r>
            </a:p>
          </p:txBody>
        </p:sp>
        <p:sp>
          <p:nvSpPr>
            <p:cNvPr id="135175" name="Oval 7"/>
            <p:cNvSpPr>
              <a:spLocks noChangeArrowheads="1"/>
            </p:cNvSpPr>
            <p:nvPr/>
          </p:nvSpPr>
          <p:spPr bwMode="auto">
            <a:xfrm>
              <a:off x="1056" y="3360"/>
              <a:ext cx="240" cy="240"/>
            </a:xfrm>
            <a:prstGeom prst="ellipse">
              <a:avLst/>
            </a:prstGeom>
            <a:noFill/>
            <a:ln w="57150">
              <a:solidFill>
                <a:schemeClr val="accent1"/>
              </a:solidFill>
              <a:round/>
              <a:headEnd/>
              <a:tailEnd/>
            </a:ln>
            <a:effectLst/>
          </p:spPr>
          <p:txBody>
            <a:bodyPr wrap="none" anchor="ctr"/>
            <a:lstStyle/>
            <a:p>
              <a:r>
                <a:rPr lang="en-US" sz="2000"/>
                <a:t>N</a:t>
              </a:r>
            </a:p>
          </p:txBody>
        </p:sp>
        <p:sp>
          <p:nvSpPr>
            <p:cNvPr id="135176" name="Oval 8"/>
            <p:cNvSpPr>
              <a:spLocks noChangeArrowheads="1"/>
            </p:cNvSpPr>
            <p:nvPr/>
          </p:nvSpPr>
          <p:spPr bwMode="auto">
            <a:xfrm>
              <a:off x="1392" y="3360"/>
              <a:ext cx="240" cy="240"/>
            </a:xfrm>
            <a:prstGeom prst="ellipse">
              <a:avLst/>
            </a:prstGeom>
            <a:noFill/>
            <a:ln w="15875">
              <a:solidFill>
                <a:schemeClr val="tx1"/>
              </a:solidFill>
              <a:round/>
              <a:headEnd/>
              <a:tailEnd/>
            </a:ln>
            <a:effectLst/>
          </p:spPr>
          <p:txBody>
            <a:bodyPr wrap="none" anchor="ctr"/>
            <a:lstStyle/>
            <a:p>
              <a:r>
                <a:rPr lang="en-US" sz="2000"/>
                <a:t>O</a:t>
              </a:r>
            </a:p>
          </p:txBody>
        </p:sp>
        <p:sp>
          <p:nvSpPr>
            <p:cNvPr id="135177" name="Oval 9"/>
            <p:cNvSpPr>
              <a:spLocks noChangeArrowheads="1"/>
            </p:cNvSpPr>
            <p:nvPr/>
          </p:nvSpPr>
          <p:spPr bwMode="auto">
            <a:xfrm>
              <a:off x="1728" y="3360"/>
              <a:ext cx="240" cy="240"/>
            </a:xfrm>
            <a:prstGeom prst="ellipse">
              <a:avLst/>
            </a:prstGeom>
            <a:noFill/>
            <a:ln w="15875">
              <a:solidFill>
                <a:schemeClr val="tx1"/>
              </a:solidFill>
              <a:round/>
              <a:headEnd/>
              <a:tailEnd/>
            </a:ln>
            <a:effectLst/>
          </p:spPr>
          <p:txBody>
            <a:bodyPr wrap="none" anchor="ctr"/>
            <a:lstStyle/>
            <a:p>
              <a:r>
                <a:rPr lang="en-US" sz="2000"/>
                <a:t>P</a:t>
              </a:r>
            </a:p>
          </p:txBody>
        </p:sp>
        <p:sp>
          <p:nvSpPr>
            <p:cNvPr id="135178" name="Oval 10"/>
            <p:cNvSpPr>
              <a:spLocks noChangeArrowheads="1"/>
            </p:cNvSpPr>
            <p:nvPr/>
          </p:nvSpPr>
          <p:spPr bwMode="auto">
            <a:xfrm>
              <a:off x="2208" y="2256"/>
              <a:ext cx="240" cy="240"/>
            </a:xfrm>
            <a:prstGeom prst="ellipse">
              <a:avLst/>
            </a:prstGeom>
            <a:noFill/>
            <a:ln w="15875">
              <a:solidFill>
                <a:schemeClr val="tx1"/>
              </a:solidFill>
              <a:round/>
              <a:headEnd/>
              <a:tailEnd/>
            </a:ln>
            <a:effectLst/>
          </p:spPr>
          <p:txBody>
            <a:bodyPr wrap="none" anchor="ctr"/>
            <a:lstStyle/>
            <a:p>
              <a:r>
                <a:rPr lang="en-US" sz="2000"/>
                <a:t>G</a:t>
              </a:r>
            </a:p>
          </p:txBody>
        </p:sp>
        <p:sp>
          <p:nvSpPr>
            <p:cNvPr id="135179" name="Oval 11"/>
            <p:cNvSpPr>
              <a:spLocks noChangeArrowheads="1"/>
            </p:cNvSpPr>
            <p:nvPr/>
          </p:nvSpPr>
          <p:spPr bwMode="auto">
            <a:xfrm>
              <a:off x="2400" y="3360"/>
              <a:ext cx="240" cy="240"/>
            </a:xfrm>
            <a:prstGeom prst="ellipse">
              <a:avLst/>
            </a:prstGeom>
            <a:noFill/>
            <a:ln w="15875">
              <a:solidFill>
                <a:schemeClr val="tx1"/>
              </a:solidFill>
              <a:round/>
              <a:headEnd/>
              <a:tailEnd/>
            </a:ln>
            <a:effectLst/>
          </p:spPr>
          <p:txBody>
            <a:bodyPr wrap="none" anchor="ctr"/>
            <a:lstStyle/>
            <a:p>
              <a:r>
                <a:rPr lang="en-US" sz="2000"/>
                <a:t>Q</a:t>
              </a:r>
            </a:p>
          </p:txBody>
        </p:sp>
        <p:sp>
          <p:nvSpPr>
            <p:cNvPr id="135180" name="Oval 12"/>
            <p:cNvSpPr>
              <a:spLocks noChangeArrowheads="1"/>
            </p:cNvSpPr>
            <p:nvPr/>
          </p:nvSpPr>
          <p:spPr bwMode="auto">
            <a:xfrm>
              <a:off x="720" y="2832"/>
              <a:ext cx="240" cy="240"/>
            </a:xfrm>
            <a:prstGeom prst="ellipse">
              <a:avLst/>
            </a:prstGeom>
            <a:noFill/>
            <a:ln w="15875">
              <a:solidFill>
                <a:schemeClr val="tx1"/>
              </a:solidFill>
              <a:round/>
              <a:headEnd/>
              <a:tailEnd/>
            </a:ln>
            <a:effectLst/>
          </p:spPr>
          <p:txBody>
            <a:bodyPr wrap="none" anchor="ctr"/>
            <a:lstStyle/>
            <a:p>
              <a:r>
                <a:rPr lang="en-US" sz="2000"/>
                <a:t>H</a:t>
              </a:r>
            </a:p>
          </p:txBody>
        </p:sp>
        <p:sp>
          <p:nvSpPr>
            <p:cNvPr id="135181" name="Oval 13"/>
            <p:cNvSpPr>
              <a:spLocks noChangeArrowheads="1"/>
            </p:cNvSpPr>
            <p:nvPr/>
          </p:nvSpPr>
          <p:spPr bwMode="auto">
            <a:xfrm>
              <a:off x="2016" y="2832"/>
              <a:ext cx="240" cy="240"/>
            </a:xfrm>
            <a:prstGeom prst="ellipse">
              <a:avLst/>
            </a:prstGeom>
            <a:noFill/>
            <a:ln w="57150">
              <a:solidFill>
                <a:schemeClr val="accent1"/>
              </a:solidFill>
              <a:round/>
              <a:headEnd/>
              <a:tailEnd/>
            </a:ln>
            <a:effectLst/>
          </p:spPr>
          <p:txBody>
            <a:bodyPr wrap="none" anchor="ctr"/>
            <a:lstStyle/>
            <a:p>
              <a:r>
                <a:rPr lang="en-US" sz="2000"/>
                <a:t>J</a:t>
              </a:r>
            </a:p>
          </p:txBody>
        </p:sp>
        <p:sp>
          <p:nvSpPr>
            <p:cNvPr id="135182" name="Oval 14"/>
            <p:cNvSpPr>
              <a:spLocks noChangeArrowheads="1"/>
            </p:cNvSpPr>
            <p:nvPr/>
          </p:nvSpPr>
          <p:spPr bwMode="auto">
            <a:xfrm>
              <a:off x="1536" y="2832"/>
              <a:ext cx="240" cy="240"/>
            </a:xfrm>
            <a:prstGeom prst="ellipse">
              <a:avLst/>
            </a:prstGeom>
            <a:noFill/>
            <a:ln w="15875">
              <a:solidFill>
                <a:schemeClr val="tx1"/>
              </a:solidFill>
              <a:round/>
              <a:headEnd/>
              <a:tailEnd/>
            </a:ln>
            <a:effectLst/>
          </p:spPr>
          <p:txBody>
            <a:bodyPr wrap="none" anchor="ctr"/>
            <a:lstStyle/>
            <a:p>
              <a:r>
                <a:rPr lang="en-US" sz="2000"/>
                <a:t>I</a:t>
              </a:r>
            </a:p>
          </p:txBody>
        </p:sp>
        <p:sp>
          <p:nvSpPr>
            <p:cNvPr id="135183" name="Oval 15"/>
            <p:cNvSpPr>
              <a:spLocks noChangeArrowheads="1"/>
            </p:cNvSpPr>
            <p:nvPr/>
          </p:nvSpPr>
          <p:spPr bwMode="auto">
            <a:xfrm>
              <a:off x="2400" y="2832"/>
              <a:ext cx="240" cy="240"/>
            </a:xfrm>
            <a:prstGeom prst="ellipse">
              <a:avLst/>
            </a:prstGeom>
            <a:noFill/>
            <a:ln w="15875">
              <a:solidFill>
                <a:schemeClr val="tx1"/>
              </a:solidFill>
              <a:round/>
              <a:headEnd/>
              <a:tailEnd/>
            </a:ln>
            <a:effectLst/>
          </p:spPr>
          <p:txBody>
            <a:bodyPr wrap="none" anchor="ctr"/>
            <a:lstStyle/>
            <a:p>
              <a:r>
                <a:rPr lang="en-US" sz="2000"/>
                <a:t>K</a:t>
              </a:r>
            </a:p>
          </p:txBody>
        </p:sp>
        <p:sp>
          <p:nvSpPr>
            <p:cNvPr id="135184" name="Oval 16"/>
            <p:cNvSpPr>
              <a:spLocks noChangeArrowheads="1"/>
            </p:cNvSpPr>
            <p:nvPr/>
          </p:nvSpPr>
          <p:spPr bwMode="auto">
            <a:xfrm>
              <a:off x="1776" y="2256"/>
              <a:ext cx="240" cy="240"/>
            </a:xfrm>
            <a:prstGeom prst="ellipse">
              <a:avLst/>
            </a:prstGeom>
            <a:noFill/>
            <a:ln w="15875">
              <a:solidFill>
                <a:schemeClr val="tx1"/>
              </a:solidFill>
              <a:round/>
              <a:headEnd/>
              <a:tailEnd/>
            </a:ln>
            <a:effectLst/>
          </p:spPr>
          <p:txBody>
            <a:bodyPr wrap="none" anchor="ctr"/>
            <a:lstStyle/>
            <a:p>
              <a:r>
                <a:rPr lang="en-US" sz="2000"/>
                <a:t>F</a:t>
              </a:r>
            </a:p>
          </p:txBody>
        </p:sp>
        <p:sp>
          <p:nvSpPr>
            <p:cNvPr id="135185" name="Oval 17"/>
            <p:cNvSpPr>
              <a:spLocks noChangeArrowheads="1"/>
            </p:cNvSpPr>
            <p:nvPr/>
          </p:nvSpPr>
          <p:spPr bwMode="auto">
            <a:xfrm>
              <a:off x="1152" y="2256"/>
              <a:ext cx="240" cy="240"/>
            </a:xfrm>
            <a:prstGeom prst="ellipse">
              <a:avLst/>
            </a:prstGeom>
            <a:noFill/>
            <a:ln w="15875">
              <a:solidFill>
                <a:schemeClr val="tx1"/>
              </a:solidFill>
              <a:round/>
              <a:headEnd/>
              <a:tailEnd/>
            </a:ln>
            <a:effectLst/>
          </p:spPr>
          <p:txBody>
            <a:bodyPr wrap="none" anchor="ctr"/>
            <a:lstStyle/>
            <a:p>
              <a:r>
                <a:rPr lang="en-US" sz="2000"/>
                <a:t>E</a:t>
              </a:r>
            </a:p>
          </p:txBody>
        </p:sp>
        <p:sp>
          <p:nvSpPr>
            <p:cNvPr id="135186" name="Oval 18"/>
            <p:cNvSpPr>
              <a:spLocks noChangeArrowheads="1"/>
            </p:cNvSpPr>
            <p:nvPr/>
          </p:nvSpPr>
          <p:spPr bwMode="auto">
            <a:xfrm>
              <a:off x="576" y="2256"/>
              <a:ext cx="240" cy="240"/>
            </a:xfrm>
            <a:prstGeom prst="ellipse">
              <a:avLst/>
            </a:prstGeom>
            <a:noFill/>
            <a:ln w="15875">
              <a:solidFill>
                <a:schemeClr val="tx1"/>
              </a:solidFill>
              <a:round/>
              <a:headEnd/>
              <a:tailEnd/>
            </a:ln>
            <a:effectLst/>
          </p:spPr>
          <p:txBody>
            <a:bodyPr wrap="none" anchor="ctr"/>
            <a:lstStyle/>
            <a:p>
              <a:r>
                <a:rPr lang="en-US" sz="2000"/>
                <a:t>D</a:t>
              </a:r>
            </a:p>
          </p:txBody>
        </p:sp>
        <p:sp>
          <p:nvSpPr>
            <p:cNvPr id="135187" name="Oval 19"/>
            <p:cNvSpPr>
              <a:spLocks noChangeArrowheads="1"/>
            </p:cNvSpPr>
            <p:nvPr/>
          </p:nvSpPr>
          <p:spPr bwMode="auto">
            <a:xfrm>
              <a:off x="864" y="1728"/>
              <a:ext cx="240" cy="240"/>
            </a:xfrm>
            <a:prstGeom prst="ellipse">
              <a:avLst/>
            </a:prstGeom>
            <a:noFill/>
            <a:ln w="15875">
              <a:solidFill>
                <a:schemeClr val="tx1"/>
              </a:solidFill>
              <a:round/>
              <a:headEnd/>
              <a:tailEnd/>
            </a:ln>
            <a:effectLst/>
          </p:spPr>
          <p:txBody>
            <a:bodyPr wrap="none" anchor="ctr"/>
            <a:lstStyle/>
            <a:p>
              <a:r>
                <a:rPr lang="en-US" sz="2000"/>
                <a:t>B</a:t>
              </a:r>
            </a:p>
          </p:txBody>
        </p:sp>
        <p:sp>
          <p:nvSpPr>
            <p:cNvPr id="135188" name="Oval 20"/>
            <p:cNvSpPr>
              <a:spLocks noChangeArrowheads="1"/>
            </p:cNvSpPr>
            <p:nvPr/>
          </p:nvSpPr>
          <p:spPr bwMode="auto">
            <a:xfrm>
              <a:off x="1968" y="1728"/>
              <a:ext cx="240" cy="240"/>
            </a:xfrm>
            <a:prstGeom prst="ellipse">
              <a:avLst/>
            </a:prstGeom>
            <a:noFill/>
            <a:ln w="15875">
              <a:solidFill>
                <a:schemeClr val="tx1"/>
              </a:solidFill>
              <a:round/>
              <a:headEnd/>
              <a:tailEnd/>
            </a:ln>
            <a:effectLst/>
          </p:spPr>
          <p:txBody>
            <a:bodyPr wrap="none" anchor="ctr"/>
            <a:lstStyle/>
            <a:p>
              <a:r>
                <a:rPr lang="en-US" sz="2000"/>
                <a:t>C</a:t>
              </a:r>
            </a:p>
          </p:txBody>
        </p:sp>
        <p:sp>
          <p:nvSpPr>
            <p:cNvPr id="135189" name="Oval 21"/>
            <p:cNvSpPr>
              <a:spLocks noChangeArrowheads="1"/>
            </p:cNvSpPr>
            <p:nvPr/>
          </p:nvSpPr>
          <p:spPr bwMode="auto">
            <a:xfrm>
              <a:off x="1392" y="1152"/>
              <a:ext cx="240" cy="240"/>
            </a:xfrm>
            <a:prstGeom prst="ellipse">
              <a:avLst/>
            </a:prstGeom>
            <a:noFill/>
            <a:ln w="15875">
              <a:solidFill>
                <a:schemeClr val="tx1"/>
              </a:solidFill>
              <a:round/>
              <a:headEnd/>
              <a:tailEnd/>
            </a:ln>
            <a:effectLst/>
          </p:spPr>
          <p:txBody>
            <a:bodyPr wrap="none" anchor="ctr"/>
            <a:lstStyle/>
            <a:p>
              <a:r>
                <a:rPr lang="en-US" sz="2000"/>
                <a:t>A</a:t>
              </a:r>
            </a:p>
          </p:txBody>
        </p:sp>
        <p:sp>
          <p:nvSpPr>
            <p:cNvPr id="135190" name="Line 22"/>
            <p:cNvSpPr>
              <a:spLocks noChangeShapeType="1"/>
            </p:cNvSpPr>
            <p:nvPr/>
          </p:nvSpPr>
          <p:spPr bwMode="auto">
            <a:xfrm flipV="1">
              <a:off x="1056" y="1344"/>
              <a:ext cx="384" cy="384"/>
            </a:xfrm>
            <a:prstGeom prst="line">
              <a:avLst/>
            </a:prstGeom>
            <a:noFill/>
            <a:ln w="15875">
              <a:solidFill>
                <a:schemeClr val="tx1"/>
              </a:solidFill>
              <a:round/>
              <a:headEnd/>
              <a:tailEnd/>
            </a:ln>
            <a:effectLst/>
          </p:spPr>
          <p:txBody>
            <a:bodyPr wrap="none" anchor="ctr"/>
            <a:lstStyle/>
            <a:p>
              <a:endParaRPr lang="en-US"/>
            </a:p>
          </p:txBody>
        </p:sp>
        <p:sp>
          <p:nvSpPr>
            <p:cNvPr id="135191" name="Line 23"/>
            <p:cNvSpPr>
              <a:spLocks noChangeShapeType="1"/>
            </p:cNvSpPr>
            <p:nvPr/>
          </p:nvSpPr>
          <p:spPr bwMode="auto">
            <a:xfrm>
              <a:off x="1584" y="1344"/>
              <a:ext cx="432" cy="432"/>
            </a:xfrm>
            <a:prstGeom prst="line">
              <a:avLst/>
            </a:prstGeom>
            <a:noFill/>
            <a:ln w="15875">
              <a:solidFill>
                <a:schemeClr val="tx1"/>
              </a:solidFill>
              <a:round/>
              <a:headEnd/>
              <a:tailEnd/>
            </a:ln>
            <a:effectLst/>
          </p:spPr>
          <p:txBody>
            <a:bodyPr wrap="none" anchor="ctr"/>
            <a:lstStyle/>
            <a:p>
              <a:endParaRPr lang="en-US"/>
            </a:p>
          </p:txBody>
        </p:sp>
        <p:sp>
          <p:nvSpPr>
            <p:cNvPr id="135192" name="Line 24"/>
            <p:cNvSpPr>
              <a:spLocks noChangeShapeType="1"/>
            </p:cNvSpPr>
            <p:nvPr/>
          </p:nvSpPr>
          <p:spPr bwMode="auto">
            <a:xfrm flipH="1">
              <a:off x="720" y="1968"/>
              <a:ext cx="192" cy="288"/>
            </a:xfrm>
            <a:prstGeom prst="line">
              <a:avLst/>
            </a:prstGeom>
            <a:noFill/>
            <a:ln w="15875">
              <a:solidFill>
                <a:schemeClr val="tx1"/>
              </a:solidFill>
              <a:round/>
              <a:headEnd/>
              <a:tailEnd/>
            </a:ln>
            <a:effectLst/>
          </p:spPr>
          <p:txBody>
            <a:bodyPr wrap="none" anchor="ctr"/>
            <a:lstStyle/>
            <a:p>
              <a:endParaRPr lang="en-US"/>
            </a:p>
          </p:txBody>
        </p:sp>
        <p:sp>
          <p:nvSpPr>
            <p:cNvPr id="135193" name="Line 25"/>
            <p:cNvSpPr>
              <a:spLocks noChangeShapeType="1"/>
            </p:cNvSpPr>
            <p:nvPr/>
          </p:nvSpPr>
          <p:spPr bwMode="auto">
            <a:xfrm>
              <a:off x="1056" y="1968"/>
              <a:ext cx="192" cy="288"/>
            </a:xfrm>
            <a:prstGeom prst="line">
              <a:avLst/>
            </a:prstGeom>
            <a:noFill/>
            <a:ln w="15875">
              <a:solidFill>
                <a:schemeClr val="tx1"/>
              </a:solidFill>
              <a:round/>
              <a:headEnd/>
              <a:tailEnd/>
            </a:ln>
            <a:effectLst/>
          </p:spPr>
          <p:txBody>
            <a:bodyPr wrap="none" anchor="ctr"/>
            <a:lstStyle/>
            <a:p>
              <a:endParaRPr lang="en-US"/>
            </a:p>
          </p:txBody>
        </p:sp>
        <p:sp>
          <p:nvSpPr>
            <p:cNvPr id="135194" name="Line 26"/>
            <p:cNvSpPr>
              <a:spLocks noChangeShapeType="1"/>
            </p:cNvSpPr>
            <p:nvPr/>
          </p:nvSpPr>
          <p:spPr bwMode="auto">
            <a:xfrm flipH="1">
              <a:off x="1920" y="1968"/>
              <a:ext cx="96" cy="288"/>
            </a:xfrm>
            <a:prstGeom prst="line">
              <a:avLst/>
            </a:prstGeom>
            <a:noFill/>
            <a:ln w="15875">
              <a:solidFill>
                <a:schemeClr val="tx1"/>
              </a:solidFill>
              <a:round/>
              <a:headEnd/>
              <a:tailEnd/>
            </a:ln>
            <a:effectLst/>
          </p:spPr>
          <p:txBody>
            <a:bodyPr wrap="none" anchor="ctr"/>
            <a:lstStyle/>
            <a:p>
              <a:endParaRPr lang="en-US"/>
            </a:p>
          </p:txBody>
        </p:sp>
        <p:sp>
          <p:nvSpPr>
            <p:cNvPr id="135195" name="Line 27"/>
            <p:cNvSpPr>
              <a:spLocks noChangeShapeType="1"/>
            </p:cNvSpPr>
            <p:nvPr/>
          </p:nvSpPr>
          <p:spPr bwMode="auto">
            <a:xfrm>
              <a:off x="2160" y="1968"/>
              <a:ext cx="144" cy="288"/>
            </a:xfrm>
            <a:prstGeom prst="line">
              <a:avLst/>
            </a:prstGeom>
            <a:noFill/>
            <a:ln w="15875">
              <a:solidFill>
                <a:schemeClr val="tx1"/>
              </a:solidFill>
              <a:round/>
              <a:headEnd/>
              <a:tailEnd/>
            </a:ln>
            <a:effectLst/>
          </p:spPr>
          <p:txBody>
            <a:bodyPr wrap="none" anchor="ctr"/>
            <a:lstStyle/>
            <a:p>
              <a:endParaRPr lang="en-US"/>
            </a:p>
          </p:txBody>
        </p:sp>
        <p:sp>
          <p:nvSpPr>
            <p:cNvPr id="135196" name="Line 28"/>
            <p:cNvSpPr>
              <a:spLocks noChangeShapeType="1"/>
            </p:cNvSpPr>
            <p:nvPr/>
          </p:nvSpPr>
          <p:spPr bwMode="auto">
            <a:xfrm flipV="1">
              <a:off x="816" y="2448"/>
              <a:ext cx="384" cy="384"/>
            </a:xfrm>
            <a:prstGeom prst="line">
              <a:avLst/>
            </a:prstGeom>
            <a:noFill/>
            <a:ln w="15875">
              <a:solidFill>
                <a:schemeClr val="tx1"/>
              </a:solidFill>
              <a:round/>
              <a:headEnd/>
              <a:tailEnd/>
            </a:ln>
            <a:effectLst/>
          </p:spPr>
          <p:txBody>
            <a:bodyPr wrap="none" anchor="ctr"/>
            <a:lstStyle/>
            <a:p>
              <a:endParaRPr lang="en-US"/>
            </a:p>
          </p:txBody>
        </p:sp>
        <p:sp>
          <p:nvSpPr>
            <p:cNvPr id="135197" name="Line 29"/>
            <p:cNvSpPr>
              <a:spLocks noChangeShapeType="1"/>
            </p:cNvSpPr>
            <p:nvPr/>
          </p:nvSpPr>
          <p:spPr bwMode="auto">
            <a:xfrm flipH="1" flipV="1">
              <a:off x="1344" y="2448"/>
              <a:ext cx="240" cy="384"/>
            </a:xfrm>
            <a:prstGeom prst="line">
              <a:avLst/>
            </a:prstGeom>
            <a:noFill/>
            <a:ln w="15875">
              <a:solidFill>
                <a:schemeClr val="tx1"/>
              </a:solidFill>
              <a:round/>
              <a:headEnd/>
              <a:tailEnd/>
            </a:ln>
            <a:effectLst/>
          </p:spPr>
          <p:txBody>
            <a:bodyPr wrap="none" anchor="ctr"/>
            <a:lstStyle/>
            <a:p>
              <a:endParaRPr lang="en-US"/>
            </a:p>
          </p:txBody>
        </p:sp>
        <p:sp>
          <p:nvSpPr>
            <p:cNvPr id="135198" name="Line 30"/>
            <p:cNvSpPr>
              <a:spLocks noChangeShapeType="1"/>
            </p:cNvSpPr>
            <p:nvPr/>
          </p:nvSpPr>
          <p:spPr bwMode="auto">
            <a:xfrm flipV="1">
              <a:off x="2160" y="2496"/>
              <a:ext cx="144" cy="336"/>
            </a:xfrm>
            <a:prstGeom prst="line">
              <a:avLst/>
            </a:prstGeom>
            <a:noFill/>
            <a:ln w="15875">
              <a:solidFill>
                <a:schemeClr val="tx1"/>
              </a:solidFill>
              <a:round/>
              <a:headEnd/>
              <a:tailEnd/>
            </a:ln>
            <a:effectLst/>
          </p:spPr>
          <p:txBody>
            <a:bodyPr wrap="none" anchor="ctr"/>
            <a:lstStyle/>
            <a:p>
              <a:endParaRPr lang="en-US"/>
            </a:p>
          </p:txBody>
        </p:sp>
        <p:sp>
          <p:nvSpPr>
            <p:cNvPr id="135199" name="Line 31"/>
            <p:cNvSpPr>
              <a:spLocks noChangeShapeType="1"/>
            </p:cNvSpPr>
            <p:nvPr/>
          </p:nvSpPr>
          <p:spPr bwMode="auto">
            <a:xfrm flipH="1" flipV="1">
              <a:off x="2352" y="2496"/>
              <a:ext cx="144" cy="336"/>
            </a:xfrm>
            <a:prstGeom prst="line">
              <a:avLst/>
            </a:prstGeom>
            <a:noFill/>
            <a:ln w="15875">
              <a:solidFill>
                <a:schemeClr val="tx1"/>
              </a:solidFill>
              <a:round/>
              <a:headEnd/>
              <a:tailEnd/>
            </a:ln>
            <a:effectLst/>
          </p:spPr>
          <p:txBody>
            <a:bodyPr wrap="none" anchor="ctr"/>
            <a:lstStyle/>
            <a:p>
              <a:endParaRPr lang="en-US"/>
            </a:p>
          </p:txBody>
        </p:sp>
        <p:sp>
          <p:nvSpPr>
            <p:cNvPr id="135200" name="Line 32"/>
            <p:cNvSpPr>
              <a:spLocks noChangeShapeType="1"/>
            </p:cNvSpPr>
            <p:nvPr/>
          </p:nvSpPr>
          <p:spPr bwMode="auto">
            <a:xfrm flipV="1">
              <a:off x="528" y="3024"/>
              <a:ext cx="240" cy="336"/>
            </a:xfrm>
            <a:prstGeom prst="line">
              <a:avLst/>
            </a:prstGeom>
            <a:noFill/>
            <a:ln w="15875">
              <a:solidFill>
                <a:schemeClr val="tx1"/>
              </a:solidFill>
              <a:round/>
              <a:headEnd/>
              <a:tailEnd/>
            </a:ln>
            <a:effectLst/>
          </p:spPr>
          <p:txBody>
            <a:bodyPr wrap="none" anchor="ctr"/>
            <a:lstStyle/>
            <a:p>
              <a:endParaRPr lang="en-US"/>
            </a:p>
          </p:txBody>
        </p:sp>
        <p:sp>
          <p:nvSpPr>
            <p:cNvPr id="135201" name="Line 33"/>
            <p:cNvSpPr>
              <a:spLocks noChangeShapeType="1"/>
            </p:cNvSpPr>
            <p:nvPr/>
          </p:nvSpPr>
          <p:spPr bwMode="auto">
            <a:xfrm flipV="1">
              <a:off x="816" y="3072"/>
              <a:ext cx="0" cy="288"/>
            </a:xfrm>
            <a:prstGeom prst="line">
              <a:avLst/>
            </a:prstGeom>
            <a:noFill/>
            <a:ln w="15875">
              <a:solidFill>
                <a:schemeClr val="tx1"/>
              </a:solidFill>
              <a:round/>
              <a:headEnd/>
              <a:tailEnd/>
            </a:ln>
            <a:effectLst/>
          </p:spPr>
          <p:txBody>
            <a:bodyPr wrap="none" anchor="ctr"/>
            <a:lstStyle/>
            <a:p>
              <a:endParaRPr lang="en-US"/>
            </a:p>
          </p:txBody>
        </p:sp>
        <p:sp>
          <p:nvSpPr>
            <p:cNvPr id="135202" name="Line 34"/>
            <p:cNvSpPr>
              <a:spLocks noChangeShapeType="1"/>
            </p:cNvSpPr>
            <p:nvPr/>
          </p:nvSpPr>
          <p:spPr bwMode="auto">
            <a:xfrm flipH="1" flipV="1">
              <a:off x="912" y="3072"/>
              <a:ext cx="240" cy="288"/>
            </a:xfrm>
            <a:prstGeom prst="line">
              <a:avLst/>
            </a:prstGeom>
            <a:noFill/>
            <a:ln w="15875">
              <a:solidFill>
                <a:schemeClr val="tx1"/>
              </a:solidFill>
              <a:round/>
              <a:headEnd/>
              <a:tailEnd/>
            </a:ln>
            <a:effectLst/>
          </p:spPr>
          <p:txBody>
            <a:bodyPr wrap="none" anchor="ctr"/>
            <a:lstStyle/>
            <a:p>
              <a:endParaRPr lang="en-US"/>
            </a:p>
          </p:txBody>
        </p:sp>
        <p:sp>
          <p:nvSpPr>
            <p:cNvPr id="135203" name="Line 35"/>
            <p:cNvSpPr>
              <a:spLocks noChangeShapeType="1"/>
            </p:cNvSpPr>
            <p:nvPr/>
          </p:nvSpPr>
          <p:spPr bwMode="auto">
            <a:xfrm flipV="1">
              <a:off x="1536" y="3072"/>
              <a:ext cx="96" cy="288"/>
            </a:xfrm>
            <a:prstGeom prst="line">
              <a:avLst/>
            </a:prstGeom>
            <a:noFill/>
            <a:ln w="15875">
              <a:solidFill>
                <a:schemeClr val="tx1"/>
              </a:solidFill>
              <a:round/>
              <a:headEnd/>
              <a:tailEnd/>
            </a:ln>
            <a:effectLst/>
          </p:spPr>
          <p:txBody>
            <a:bodyPr wrap="none" anchor="ctr"/>
            <a:lstStyle/>
            <a:p>
              <a:endParaRPr lang="en-US"/>
            </a:p>
          </p:txBody>
        </p:sp>
        <p:sp>
          <p:nvSpPr>
            <p:cNvPr id="135204" name="Line 36"/>
            <p:cNvSpPr>
              <a:spLocks noChangeShapeType="1"/>
            </p:cNvSpPr>
            <p:nvPr/>
          </p:nvSpPr>
          <p:spPr bwMode="auto">
            <a:xfrm flipH="1" flipV="1">
              <a:off x="1680" y="3072"/>
              <a:ext cx="144" cy="288"/>
            </a:xfrm>
            <a:prstGeom prst="line">
              <a:avLst/>
            </a:prstGeom>
            <a:noFill/>
            <a:ln w="15875">
              <a:solidFill>
                <a:schemeClr val="tx1"/>
              </a:solidFill>
              <a:round/>
              <a:headEnd/>
              <a:tailEnd/>
            </a:ln>
            <a:effectLst/>
          </p:spPr>
          <p:txBody>
            <a:bodyPr wrap="none" anchor="ctr"/>
            <a:lstStyle/>
            <a:p>
              <a:endParaRPr lang="en-US"/>
            </a:p>
          </p:txBody>
        </p:sp>
        <p:sp>
          <p:nvSpPr>
            <p:cNvPr id="135205" name="Line 37"/>
            <p:cNvSpPr>
              <a:spLocks noChangeShapeType="1"/>
            </p:cNvSpPr>
            <p:nvPr/>
          </p:nvSpPr>
          <p:spPr bwMode="auto">
            <a:xfrm flipV="1">
              <a:off x="2496" y="3072"/>
              <a:ext cx="0" cy="288"/>
            </a:xfrm>
            <a:prstGeom prst="line">
              <a:avLst/>
            </a:prstGeom>
            <a:noFill/>
            <a:ln w="15875">
              <a:solidFill>
                <a:schemeClr val="tx1"/>
              </a:solidFill>
              <a:round/>
              <a:headEnd/>
              <a:tailEnd/>
            </a:ln>
            <a:effectLst/>
          </p:spPr>
          <p:txBody>
            <a:bodyPr wrap="none" anchor="ctr"/>
            <a:lstStyle/>
            <a:p>
              <a:endParaRPr lang="en-US"/>
            </a:p>
          </p:txBody>
        </p:sp>
      </p:grpSp>
      <p:sp>
        <p:nvSpPr>
          <p:cNvPr id="135206" name="Freeform 38"/>
          <p:cNvSpPr>
            <a:spLocks/>
          </p:cNvSpPr>
          <p:nvPr/>
        </p:nvSpPr>
        <p:spPr bwMode="auto">
          <a:xfrm>
            <a:off x="674688" y="1754188"/>
            <a:ext cx="1993900" cy="3836987"/>
          </a:xfrm>
          <a:custGeom>
            <a:avLst/>
            <a:gdLst/>
            <a:ahLst/>
            <a:cxnLst>
              <a:cxn ang="0">
                <a:pos x="1256" y="0"/>
              </a:cxn>
              <a:cxn ang="0">
                <a:pos x="809" y="374"/>
              </a:cxn>
              <a:cxn ang="0">
                <a:pos x="535" y="721"/>
              </a:cxn>
              <a:cxn ang="0">
                <a:pos x="246" y="1297"/>
              </a:cxn>
              <a:cxn ang="0">
                <a:pos x="246" y="1489"/>
              </a:cxn>
              <a:cxn ang="0">
                <a:pos x="369" y="1490"/>
              </a:cxn>
              <a:cxn ang="0">
                <a:pos x="530" y="940"/>
              </a:cxn>
              <a:cxn ang="0">
                <a:pos x="606" y="923"/>
              </a:cxn>
              <a:cxn ang="0">
                <a:pos x="823" y="1201"/>
              </a:cxn>
              <a:cxn ang="0">
                <a:pos x="816" y="1358"/>
              </a:cxn>
              <a:cxn ang="0">
                <a:pos x="391" y="1874"/>
              </a:cxn>
              <a:cxn ang="0">
                <a:pos x="40" y="2335"/>
              </a:cxn>
              <a:cxn ang="0">
                <a:pos x="150" y="2354"/>
              </a:cxn>
              <a:cxn ang="0">
                <a:pos x="369" y="2014"/>
              </a:cxn>
              <a:cxn ang="0">
                <a:pos x="369" y="2360"/>
              </a:cxn>
              <a:cxn ang="0">
                <a:pos x="487" y="2354"/>
              </a:cxn>
              <a:cxn ang="0">
                <a:pos x="454" y="2030"/>
              </a:cxn>
              <a:cxn ang="0">
                <a:pos x="640" y="2250"/>
              </a:cxn>
            </a:cxnLst>
            <a:rect l="0" t="0" r="r" b="b"/>
            <a:pathLst>
              <a:path w="1256" h="2417">
                <a:moveTo>
                  <a:pt x="1256" y="0"/>
                </a:moveTo>
                <a:cubicBezTo>
                  <a:pt x="1181" y="62"/>
                  <a:pt x="929" y="254"/>
                  <a:pt x="809" y="374"/>
                </a:cubicBezTo>
                <a:cubicBezTo>
                  <a:pt x="689" y="494"/>
                  <a:pt x="629" y="567"/>
                  <a:pt x="535" y="721"/>
                </a:cubicBezTo>
                <a:cubicBezTo>
                  <a:pt x="441" y="875"/>
                  <a:pt x="295" y="1169"/>
                  <a:pt x="246" y="1297"/>
                </a:cubicBezTo>
                <a:cubicBezTo>
                  <a:pt x="198" y="1425"/>
                  <a:pt x="226" y="1457"/>
                  <a:pt x="246" y="1489"/>
                </a:cubicBezTo>
                <a:cubicBezTo>
                  <a:pt x="266" y="1521"/>
                  <a:pt x="322" y="1581"/>
                  <a:pt x="369" y="1490"/>
                </a:cubicBezTo>
                <a:cubicBezTo>
                  <a:pt x="416" y="1399"/>
                  <a:pt x="491" y="1034"/>
                  <a:pt x="530" y="940"/>
                </a:cubicBezTo>
                <a:cubicBezTo>
                  <a:pt x="569" y="846"/>
                  <a:pt x="557" y="880"/>
                  <a:pt x="606" y="923"/>
                </a:cubicBezTo>
                <a:cubicBezTo>
                  <a:pt x="655" y="966"/>
                  <a:pt x="788" y="1129"/>
                  <a:pt x="823" y="1201"/>
                </a:cubicBezTo>
                <a:cubicBezTo>
                  <a:pt x="858" y="1273"/>
                  <a:pt x="888" y="1246"/>
                  <a:pt x="816" y="1358"/>
                </a:cubicBezTo>
                <a:cubicBezTo>
                  <a:pt x="744" y="1470"/>
                  <a:pt x="520" y="1711"/>
                  <a:pt x="391" y="1874"/>
                </a:cubicBezTo>
                <a:cubicBezTo>
                  <a:pt x="262" y="2037"/>
                  <a:pt x="80" y="2255"/>
                  <a:pt x="40" y="2335"/>
                </a:cubicBezTo>
                <a:cubicBezTo>
                  <a:pt x="0" y="2415"/>
                  <a:pt x="95" y="2407"/>
                  <a:pt x="150" y="2354"/>
                </a:cubicBezTo>
                <a:cubicBezTo>
                  <a:pt x="205" y="2301"/>
                  <a:pt x="333" y="2013"/>
                  <a:pt x="369" y="2014"/>
                </a:cubicBezTo>
                <a:cubicBezTo>
                  <a:pt x="405" y="2015"/>
                  <a:pt x="349" y="2303"/>
                  <a:pt x="369" y="2360"/>
                </a:cubicBezTo>
                <a:cubicBezTo>
                  <a:pt x="389" y="2417"/>
                  <a:pt x="473" y="2409"/>
                  <a:pt x="487" y="2354"/>
                </a:cubicBezTo>
                <a:cubicBezTo>
                  <a:pt x="501" y="2299"/>
                  <a:pt x="429" y="2047"/>
                  <a:pt x="454" y="2030"/>
                </a:cubicBezTo>
                <a:cubicBezTo>
                  <a:pt x="479" y="2013"/>
                  <a:pt x="601" y="2204"/>
                  <a:pt x="640" y="2250"/>
                </a:cubicBezTo>
              </a:path>
            </a:pathLst>
          </a:custGeom>
          <a:noFill/>
          <a:ln w="38100" cap="flat" cmpd="sng">
            <a:solidFill>
              <a:schemeClr val="tx2"/>
            </a:solidFill>
            <a:prstDash val="solid"/>
            <a:round/>
            <a:headEnd type="none" w="med" len="med"/>
            <a:tailEnd type="triangle" w="med" len="me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2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20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42" name="Picture 2"/>
          <p:cNvPicPr>
            <a:picLocks noChangeAspect="1" noChangeArrowheads="1"/>
          </p:cNvPicPr>
          <p:nvPr/>
        </p:nvPicPr>
        <p:blipFill>
          <a:blip r:embed="rId3" cstate="print"/>
          <a:srcRect/>
          <a:stretch>
            <a:fillRect/>
          </a:stretch>
        </p:blipFill>
        <p:spPr bwMode="auto">
          <a:xfrm>
            <a:off x="180975" y="1208088"/>
            <a:ext cx="8782050" cy="4443412"/>
          </a:xfrm>
          <a:prstGeom prst="rect">
            <a:avLst/>
          </a:prstGeom>
          <a:noFill/>
        </p:spPr>
      </p:pic>
      <p:sp>
        <p:nvSpPr>
          <p:cNvPr id="163843" name="Text Box 3"/>
          <p:cNvSpPr txBox="1">
            <a:spLocks noChangeArrowheads="1"/>
          </p:cNvSpPr>
          <p:nvPr/>
        </p:nvSpPr>
        <p:spPr bwMode="auto">
          <a:xfrm>
            <a:off x="533400" y="381000"/>
            <a:ext cx="8153400" cy="519113"/>
          </a:xfrm>
          <a:prstGeom prst="rect">
            <a:avLst/>
          </a:prstGeom>
          <a:noFill/>
          <a:ln w="9525">
            <a:noFill/>
            <a:miter lim="800000"/>
            <a:headEnd/>
            <a:tailEnd/>
          </a:ln>
          <a:effectLst/>
        </p:spPr>
        <p:txBody>
          <a:bodyPr>
            <a:spAutoFit/>
          </a:bodyPr>
          <a:lstStyle/>
          <a:p>
            <a:pPr marL="1435100" indent="-1435100"/>
            <a:r>
              <a:rPr lang="en-US" sz="2800">
                <a:solidFill>
                  <a:srgbClr val="A50021"/>
                </a:solidFill>
                <a:latin typeface="Arial" pitchFamily="34" charset="0"/>
              </a:rPr>
              <a:t>The depth-first search algorithm</a:t>
            </a:r>
          </a:p>
        </p:txBody>
      </p:sp>
      <p:sp>
        <p:nvSpPr>
          <p:cNvPr id="163844" name="Rectangle 4"/>
          <p:cNvSpPr>
            <a:spLocks noChangeArrowheads="1"/>
          </p:cNvSpPr>
          <p:nvPr/>
        </p:nvSpPr>
        <p:spPr bwMode="auto">
          <a:xfrm>
            <a:off x="3962400" y="4267200"/>
            <a:ext cx="381000" cy="304800"/>
          </a:xfrm>
          <a:prstGeom prst="rect">
            <a:avLst/>
          </a:prstGeom>
          <a:solidFill>
            <a:srgbClr val="FFFF00">
              <a:alpha val="45000"/>
            </a:srgbClr>
          </a:solidFill>
          <a:ln w="9525">
            <a:solidFill>
              <a:schemeClr val="tx1"/>
            </a:solidFill>
            <a:miter lim="800000"/>
            <a:headEnd/>
            <a:tailEnd/>
          </a:ln>
          <a:effectLst/>
        </p:spPr>
        <p:txBody>
          <a:bodyPr wrap="none" anchor="ctr"/>
          <a:lstStyle/>
          <a:p>
            <a:endParaRPr lang="en-US"/>
          </a:p>
        </p:txBody>
      </p:sp>
      <p:sp>
        <p:nvSpPr>
          <p:cNvPr id="163845" name="Text Box 5"/>
          <p:cNvSpPr txBox="1">
            <a:spLocks noChangeArrowheads="1"/>
          </p:cNvSpPr>
          <p:nvPr/>
        </p:nvSpPr>
        <p:spPr bwMode="auto">
          <a:xfrm>
            <a:off x="2052638" y="5029200"/>
            <a:ext cx="4295775" cy="650875"/>
          </a:xfrm>
          <a:prstGeom prst="rect">
            <a:avLst/>
          </a:prstGeom>
          <a:noFill/>
          <a:ln w="9525">
            <a:solidFill>
              <a:schemeClr val="tx1"/>
            </a:solidFill>
            <a:miter lim="800000"/>
            <a:headEnd/>
            <a:tailEnd/>
          </a:ln>
          <a:effectLst/>
        </p:spPr>
        <p:txBody>
          <a:bodyPr wrap="none">
            <a:spAutoFit/>
          </a:bodyPr>
          <a:lstStyle/>
          <a:p>
            <a:r>
              <a:rPr lang="en-US"/>
              <a:t>This is the only difference between </a:t>
            </a:r>
          </a:p>
          <a:p>
            <a:r>
              <a:rPr lang="en-US"/>
              <a:t>depth-first and breadth-first.</a:t>
            </a:r>
          </a:p>
        </p:txBody>
      </p:sp>
      <p:sp>
        <p:nvSpPr>
          <p:cNvPr id="163846" name="Line 6"/>
          <p:cNvSpPr>
            <a:spLocks noChangeShapeType="1"/>
          </p:cNvSpPr>
          <p:nvPr/>
        </p:nvSpPr>
        <p:spPr bwMode="auto">
          <a:xfrm>
            <a:off x="4114800" y="5029200"/>
            <a:ext cx="0" cy="0"/>
          </a:xfrm>
          <a:prstGeom prst="line">
            <a:avLst/>
          </a:prstGeom>
          <a:noFill/>
          <a:ln w="9525">
            <a:solidFill>
              <a:schemeClr val="tx1"/>
            </a:solidFill>
            <a:round/>
            <a:headEnd/>
            <a:tailEnd type="triangle" w="med" len="med"/>
          </a:ln>
          <a:effectLst/>
        </p:spPr>
        <p:txBody>
          <a:bodyPr/>
          <a:lstStyle/>
          <a:p>
            <a:endParaRPr lang="en-US"/>
          </a:p>
        </p:txBody>
      </p:sp>
      <p:sp>
        <p:nvSpPr>
          <p:cNvPr id="163847" name="Line 7"/>
          <p:cNvSpPr>
            <a:spLocks noChangeShapeType="1"/>
          </p:cNvSpPr>
          <p:nvPr/>
        </p:nvSpPr>
        <p:spPr bwMode="auto">
          <a:xfrm flipV="1">
            <a:off x="4114800" y="4572000"/>
            <a:ext cx="0" cy="457200"/>
          </a:xfrm>
          <a:prstGeom prst="line">
            <a:avLst/>
          </a:prstGeom>
          <a:noFill/>
          <a:ln w="9525">
            <a:solidFill>
              <a:schemeClr val="tx1"/>
            </a:solidFill>
            <a:round/>
            <a:headEnd/>
            <a:tailEnd type="triangle" w="med" len="med"/>
          </a:ln>
          <a:effectLst/>
        </p:spPr>
        <p:txBody>
          <a:bodyPr/>
          <a:lstStyle/>
          <a:p>
            <a:endParaRPr lang="en-US"/>
          </a:p>
        </p:txBody>
      </p:sp>
      <p:sp>
        <p:nvSpPr>
          <p:cNvPr id="163848" name="Rectangle 8"/>
          <p:cNvSpPr>
            <a:spLocks noChangeArrowheads="1"/>
          </p:cNvSpPr>
          <p:nvPr/>
        </p:nvSpPr>
        <p:spPr bwMode="auto">
          <a:xfrm>
            <a:off x="8343900" y="4276725"/>
            <a:ext cx="609600" cy="304800"/>
          </a:xfrm>
          <a:prstGeom prst="rect">
            <a:avLst/>
          </a:prstGeom>
          <a:solidFill>
            <a:srgbClr val="FFFF00">
              <a:alpha val="45000"/>
            </a:srgbClr>
          </a:solid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890" name="Picture 2"/>
          <p:cNvPicPr>
            <a:picLocks noChangeAspect="1" noChangeArrowheads="1"/>
          </p:cNvPicPr>
          <p:nvPr/>
        </p:nvPicPr>
        <p:blipFill>
          <a:blip r:embed="rId3" cstate="print"/>
          <a:srcRect/>
          <a:stretch>
            <a:fillRect/>
          </a:stretch>
        </p:blipFill>
        <p:spPr bwMode="auto">
          <a:xfrm>
            <a:off x="3962400" y="0"/>
            <a:ext cx="4876800" cy="3406775"/>
          </a:xfrm>
          <a:prstGeom prst="rect">
            <a:avLst/>
          </a:prstGeom>
          <a:noFill/>
          <a:ln w="9525">
            <a:noFill/>
            <a:miter lim="800000"/>
            <a:headEnd/>
            <a:tailEnd/>
          </a:ln>
          <a:effectLst/>
        </p:spPr>
      </p:pic>
      <p:sp>
        <p:nvSpPr>
          <p:cNvPr id="165891" name="Text Box 3"/>
          <p:cNvSpPr txBox="1">
            <a:spLocks noChangeArrowheads="1"/>
          </p:cNvSpPr>
          <p:nvPr/>
        </p:nvSpPr>
        <p:spPr bwMode="auto">
          <a:xfrm>
            <a:off x="609600" y="304800"/>
            <a:ext cx="3333750" cy="946150"/>
          </a:xfrm>
          <a:prstGeom prst="rect">
            <a:avLst/>
          </a:prstGeom>
          <a:noFill/>
          <a:ln w="9525">
            <a:noFill/>
            <a:miter lim="800000"/>
            <a:headEnd/>
            <a:tailEnd/>
          </a:ln>
          <a:effectLst/>
        </p:spPr>
        <p:txBody>
          <a:bodyPr wrap="none">
            <a:spAutoFit/>
          </a:bodyPr>
          <a:lstStyle/>
          <a:p>
            <a:r>
              <a:rPr lang="en-US" sz="2800">
                <a:solidFill>
                  <a:srgbClr val="A50021"/>
                </a:solidFill>
                <a:latin typeface="Arial" pitchFamily="34" charset="0"/>
              </a:rPr>
              <a:t>A trace of </a:t>
            </a:r>
          </a:p>
          <a:p>
            <a:r>
              <a:rPr lang="en-US" sz="2800">
                <a:solidFill>
                  <a:srgbClr val="A50021"/>
                </a:solidFill>
                <a:latin typeface="Arial" pitchFamily="34" charset="0"/>
              </a:rPr>
              <a:t>depth-first algorithm</a:t>
            </a:r>
          </a:p>
        </p:txBody>
      </p:sp>
      <p:pic>
        <p:nvPicPr>
          <p:cNvPr id="165892" name="Picture 4"/>
          <p:cNvPicPr>
            <a:picLocks noChangeAspect="1" noChangeArrowheads="1"/>
          </p:cNvPicPr>
          <p:nvPr/>
        </p:nvPicPr>
        <p:blipFill>
          <a:blip r:embed="rId4" cstate="print"/>
          <a:srcRect/>
          <a:stretch>
            <a:fillRect/>
          </a:stretch>
        </p:blipFill>
        <p:spPr bwMode="auto">
          <a:xfrm>
            <a:off x="228600" y="3352800"/>
            <a:ext cx="8526463" cy="3405188"/>
          </a:xfrm>
          <a:prstGeom prst="rect">
            <a:avLst/>
          </a:prstGeom>
          <a:noFill/>
        </p:spPr>
      </p:pic>
      <p:sp>
        <p:nvSpPr>
          <p:cNvPr id="165894" name="Rectangle 6"/>
          <p:cNvSpPr>
            <a:spLocks noChangeArrowheads="1"/>
          </p:cNvSpPr>
          <p:nvPr/>
        </p:nvSpPr>
        <p:spPr bwMode="auto">
          <a:xfrm>
            <a:off x="1800225" y="3276600"/>
            <a:ext cx="200025" cy="3505200"/>
          </a:xfrm>
          <a:prstGeom prst="rect">
            <a:avLst/>
          </a:prstGeom>
          <a:noFill/>
          <a:ln w="19050">
            <a:solidFill>
              <a:schemeClr val="hlink"/>
            </a:solidFill>
            <a:miter lim="800000"/>
            <a:headEnd/>
            <a:tailEnd/>
          </a:ln>
          <a:effectLst/>
        </p:spPr>
        <p:txBody>
          <a:bodyPr wrap="none" anchor="ctr"/>
          <a:lstStyle/>
          <a:p>
            <a:endParaRPr lang="en-US"/>
          </a:p>
        </p:txBody>
      </p:sp>
      <p:sp>
        <p:nvSpPr>
          <p:cNvPr id="165895" name="Rectangle 7"/>
          <p:cNvSpPr>
            <a:spLocks noChangeArrowheads="1"/>
          </p:cNvSpPr>
          <p:nvPr/>
        </p:nvSpPr>
        <p:spPr bwMode="auto">
          <a:xfrm>
            <a:off x="4114800" y="3962400"/>
            <a:ext cx="2286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
        <p:nvSpPr>
          <p:cNvPr id="165896" name="Rectangle 8"/>
          <p:cNvSpPr>
            <a:spLocks noChangeArrowheads="1"/>
          </p:cNvSpPr>
          <p:nvPr/>
        </p:nvSpPr>
        <p:spPr bwMode="auto">
          <a:xfrm>
            <a:off x="1752600" y="3609975"/>
            <a:ext cx="2286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
        <p:nvSpPr>
          <p:cNvPr id="165897" name="Rectangle 9"/>
          <p:cNvSpPr>
            <a:spLocks noChangeArrowheads="1"/>
          </p:cNvSpPr>
          <p:nvPr/>
        </p:nvSpPr>
        <p:spPr bwMode="auto">
          <a:xfrm>
            <a:off x="1752600" y="3962400"/>
            <a:ext cx="4572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
        <p:nvSpPr>
          <p:cNvPr id="165898" name="Rectangle 10"/>
          <p:cNvSpPr>
            <a:spLocks noChangeArrowheads="1"/>
          </p:cNvSpPr>
          <p:nvPr/>
        </p:nvSpPr>
        <p:spPr bwMode="auto">
          <a:xfrm>
            <a:off x="5105400" y="990600"/>
            <a:ext cx="3810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
        <p:nvSpPr>
          <p:cNvPr id="165899" name="Rectangle 11"/>
          <p:cNvSpPr>
            <a:spLocks noChangeArrowheads="1"/>
          </p:cNvSpPr>
          <p:nvPr/>
        </p:nvSpPr>
        <p:spPr bwMode="auto">
          <a:xfrm>
            <a:off x="4724400" y="1676400"/>
            <a:ext cx="685800" cy="304800"/>
          </a:xfrm>
          <a:prstGeom prst="rect">
            <a:avLst/>
          </a:prstGeom>
          <a:solidFill>
            <a:srgbClr val="FFFF00">
              <a:alpha val="35001"/>
            </a:srgbClr>
          </a:solidFill>
          <a:ln w="19050">
            <a:noFill/>
            <a:miter lim="800000"/>
            <a:headEnd/>
            <a:tailEnd/>
          </a:ln>
          <a:effectLst/>
        </p:spPr>
        <p:txBody>
          <a:bodyPr wrap="none" anchor="ctr"/>
          <a:lstStyle/>
          <a:p>
            <a:endParaRPr lang="en-US"/>
          </a:p>
        </p:txBody>
      </p:sp>
      <p:sp>
        <p:nvSpPr>
          <p:cNvPr id="165900" name="Text Box 12"/>
          <p:cNvSpPr txBox="1">
            <a:spLocks noChangeArrowheads="1"/>
          </p:cNvSpPr>
          <p:nvPr/>
        </p:nvSpPr>
        <p:spPr bwMode="auto">
          <a:xfrm>
            <a:off x="1219200" y="2743200"/>
            <a:ext cx="1536700" cy="366713"/>
          </a:xfrm>
          <a:prstGeom prst="rect">
            <a:avLst/>
          </a:prstGeom>
          <a:noFill/>
          <a:ln w="9525">
            <a:noFill/>
            <a:miter lim="800000"/>
            <a:headEnd/>
            <a:tailEnd/>
          </a:ln>
          <a:effectLst/>
        </p:spPr>
        <p:txBody>
          <a:bodyPr wrap="none">
            <a:spAutoFit/>
          </a:bodyPr>
          <a:lstStyle/>
          <a:p>
            <a:r>
              <a:rPr lang="en-US">
                <a:solidFill>
                  <a:schemeClr val="hlink"/>
                </a:solidFill>
              </a:rPr>
              <a:t>top of stack</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938" name="Picture 2"/>
          <p:cNvPicPr>
            <a:picLocks noChangeAspect="1" noChangeArrowheads="1"/>
          </p:cNvPicPr>
          <p:nvPr/>
        </p:nvPicPr>
        <p:blipFill>
          <a:blip r:embed="rId3" cstate="print"/>
          <a:srcRect/>
          <a:stretch>
            <a:fillRect/>
          </a:stretch>
        </p:blipFill>
        <p:spPr bwMode="auto">
          <a:xfrm>
            <a:off x="228600" y="3352800"/>
            <a:ext cx="8526463" cy="3405188"/>
          </a:xfrm>
          <a:prstGeom prst="rect">
            <a:avLst/>
          </a:prstGeom>
          <a:noFill/>
        </p:spPr>
      </p:pic>
      <p:sp>
        <p:nvSpPr>
          <p:cNvPr id="167939" name="Text Box 3"/>
          <p:cNvSpPr txBox="1">
            <a:spLocks noChangeArrowheads="1"/>
          </p:cNvSpPr>
          <p:nvPr/>
        </p:nvSpPr>
        <p:spPr bwMode="auto">
          <a:xfrm>
            <a:off x="228600" y="304800"/>
            <a:ext cx="4191000" cy="519113"/>
          </a:xfrm>
          <a:prstGeom prst="rect">
            <a:avLst/>
          </a:prstGeom>
          <a:noFill/>
          <a:ln w="9525">
            <a:noFill/>
            <a:miter lim="800000"/>
            <a:headEnd/>
            <a:tailEnd/>
          </a:ln>
          <a:effectLst/>
        </p:spPr>
        <p:txBody>
          <a:bodyPr>
            <a:spAutoFit/>
          </a:bodyPr>
          <a:lstStyle/>
          <a:p>
            <a:r>
              <a:rPr lang="en-US" sz="2800">
                <a:solidFill>
                  <a:srgbClr val="A50021"/>
                </a:solidFill>
                <a:latin typeface="Arial" pitchFamily="34" charset="0"/>
              </a:rPr>
              <a:t>Snap shot at iteration 6</a:t>
            </a:r>
          </a:p>
        </p:txBody>
      </p:sp>
      <p:pic>
        <p:nvPicPr>
          <p:cNvPr id="167940" name="Picture 4"/>
          <p:cNvPicPr>
            <a:picLocks noChangeAspect="1" noChangeArrowheads="1"/>
          </p:cNvPicPr>
          <p:nvPr/>
        </p:nvPicPr>
        <p:blipFill>
          <a:blip r:embed="rId4" cstate="print"/>
          <a:srcRect/>
          <a:stretch>
            <a:fillRect/>
          </a:stretch>
        </p:blipFill>
        <p:spPr bwMode="auto">
          <a:xfrm>
            <a:off x="4648200" y="457200"/>
            <a:ext cx="4495800" cy="3908425"/>
          </a:xfrm>
          <a:prstGeom prst="rect">
            <a:avLst/>
          </a:prstGeom>
          <a:noFill/>
          <a:ln w="9525">
            <a:noFill/>
            <a:miter lim="800000"/>
            <a:headEnd/>
            <a:tailEnd/>
          </a:ln>
          <a:effectLst/>
        </p:spPr>
      </p:pic>
      <p:sp>
        <p:nvSpPr>
          <p:cNvPr id="167941" name="Line 5"/>
          <p:cNvSpPr>
            <a:spLocks noChangeShapeType="1"/>
          </p:cNvSpPr>
          <p:nvPr/>
        </p:nvSpPr>
        <p:spPr bwMode="auto">
          <a:xfrm>
            <a:off x="304800" y="5181600"/>
            <a:ext cx="5410200" cy="0"/>
          </a:xfrm>
          <a:prstGeom prst="line">
            <a:avLst/>
          </a:prstGeom>
          <a:noFill/>
          <a:ln w="9525">
            <a:solidFill>
              <a:srgbClr val="FF0000"/>
            </a:solidFill>
            <a:round/>
            <a:headEnd/>
            <a:tailEnd/>
          </a:ln>
          <a:effectLst/>
        </p:spPr>
        <p:txBody>
          <a:bodyPr/>
          <a:lstStyle/>
          <a:p>
            <a:endParaRPr lang="en-US"/>
          </a:p>
        </p:txBody>
      </p:sp>
      <p:sp>
        <p:nvSpPr>
          <p:cNvPr id="167942" name="Text Box 6"/>
          <p:cNvSpPr txBox="1">
            <a:spLocks noChangeArrowheads="1"/>
          </p:cNvSpPr>
          <p:nvPr/>
        </p:nvSpPr>
        <p:spPr bwMode="auto">
          <a:xfrm>
            <a:off x="7772400" y="838200"/>
            <a:ext cx="1031875" cy="366713"/>
          </a:xfrm>
          <a:prstGeom prst="rect">
            <a:avLst/>
          </a:prstGeom>
          <a:noFill/>
          <a:ln w="9525">
            <a:noFill/>
            <a:miter lim="800000"/>
            <a:headEnd/>
            <a:tailEnd/>
          </a:ln>
          <a:effectLst/>
        </p:spPr>
        <p:txBody>
          <a:bodyPr wrap="none">
            <a:spAutoFit/>
          </a:bodyPr>
          <a:lstStyle/>
          <a:p>
            <a:r>
              <a:rPr lang="en-US">
                <a:solidFill>
                  <a:schemeClr val="hlink"/>
                </a:solidFill>
              </a:rPr>
              <a:t>frontier</a:t>
            </a:r>
          </a:p>
        </p:txBody>
      </p:sp>
      <p:sp>
        <p:nvSpPr>
          <p:cNvPr id="167943" name="Text Box 7"/>
          <p:cNvSpPr txBox="1">
            <a:spLocks noChangeArrowheads="1"/>
          </p:cNvSpPr>
          <p:nvPr/>
        </p:nvSpPr>
        <p:spPr bwMode="auto">
          <a:xfrm>
            <a:off x="4800600" y="1295400"/>
            <a:ext cx="935038" cy="366713"/>
          </a:xfrm>
          <a:prstGeom prst="rect">
            <a:avLst/>
          </a:prstGeom>
          <a:noFill/>
          <a:ln w="9525">
            <a:noFill/>
            <a:miter lim="800000"/>
            <a:headEnd/>
            <a:tailEnd/>
          </a:ln>
          <a:effectLst/>
        </p:spPr>
        <p:txBody>
          <a:bodyPr wrap="none">
            <a:spAutoFit/>
          </a:bodyPr>
          <a:lstStyle/>
          <a:p>
            <a:r>
              <a:rPr lang="en-US">
                <a:solidFill>
                  <a:schemeClr val="bg2"/>
                </a:solidFill>
              </a:rPr>
              <a:t>visited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2600"/>
              <a:t>Properties of depth-first search</a:t>
            </a:r>
          </a:p>
        </p:txBody>
      </p:sp>
      <p:sp>
        <p:nvSpPr>
          <p:cNvPr id="60419" name="Rectangle 3"/>
          <p:cNvSpPr>
            <a:spLocks noGrp="1" noChangeArrowheads="1"/>
          </p:cNvSpPr>
          <p:nvPr>
            <p:ph type="body" idx="1"/>
          </p:nvPr>
        </p:nvSpPr>
        <p:spPr/>
        <p:txBody>
          <a:bodyPr/>
          <a:lstStyle/>
          <a:p>
            <a:r>
              <a:rPr lang="en-US" sz="2000" u="sng">
                <a:solidFill>
                  <a:srgbClr val="CC0099"/>
                </a:solidFill>
              </a:rPr>
              <a:t>Complete?</a:t>
            </a:r>
            <a:r>
              <a:rPr lang="en-US" sz="2000"/>
              <a:t> No: fails in infinite-depth spaces, spaces with loops</a:t>
            </a:r>
          </a:p>
          <a:p>
            <a:pPr lvl="1"/>
            <a:r>
              <a:rPr lang="en-US" sz="1800"/>
              <a:t>Modify to avoid repeated states along path
</a:t>
            </a:r>
          </a:p>
          <a:p>
            <a:pPr lvl="2">
              <a:buFontTx/>
              <a:buNone/>
            </a:pPr>
            <a:r>
              <a:rPr lang="en-US" sz="1600">
                <a:sym typeface="Wingdings" pitchFamily="2" charset="2"/>
              </a:rPr>
              <a:t></a:t>
            </a:r>
            <a:r>
              <a:rPr lang="en-US" sz="1600"/>
              <a:t> complete in finite spaces
</a:t>
            </a:r>
          </a:p>
          <a:p>
            <a:r>
              <a:rPr lang="en-US" sz="2000" u="sng">
                <a:solidFill>
                  <a:srgbClr val="CC0099"/>
                </a:solidFill>
              </a:rPr>
              <a:t>Time?</a:t>
            </a:r>
            <a:r>
              <a:rPr lang="en-US" sz="2000"/>
              <a:t> </a:t>
            </a:r>
            <a:r>
              <a:rPr lang="en-US" sz="2000" i="1"/>
              <a:t>O(b</a:t>
            </a:r>
            <a:r>
              <a:rPr lang="en-US" sz="2000" i="1" baseline="30000"/>
              <a:t>m</a:t>
            </a:r>
            <a:r>
              <a:rPr lang="en-US" sz="2000" i="1"/>
              <a:t>)</a:t>
            </a:r>
            <a:r>
              <a:rPr lang="en-US" sz="2000"/>
              <a:t>: terrible if </a:t>
            </a:r>
            <a:r>
              <a:rPr lang="en-US" sz="2000" i="1"/>
              <a:t>m</a:t>
            </a:r>
            <a:r>
              <a:rPr lang="en-US" sz="2000"/>
              <a:t> is much larger than </a:t>
            </a:r>
            <a:r>
              <a:rPr lang="en-US" sz="2000" i="1"/>
              <a:t>d</a:t>
            </a:r>
          </a:p>
          <a:p>
            <a:pPr lvl="1"/>
            <a:r>
              <a:rPr lang="en-US" sz="1800"/>
              <a:t> but if solutions are dense, may be much faster than breadth-first
</a:t>
            </a:r>
          </a:p>
          <a:p>
            <a:r>
              <a:rPr lang="en-US" sz="2000" u="sng">
                <a:solidFill>
                  <a:srgbClr val="CC0099"/>
                </a:solidFill>
              </a:rPr>
              <a:t>Space?</a:t>
            </a:r>
            <a:r>
              <a:rPr lang="en-US" sz="2000"/>
              <a:t> </a:t>
            </a:r>
            <a:r>
              <a:rPr lang="en-US" sz="2000" i="1"/>
              <a:t>O(bm), </a:t>
            </a:r>
            <a:r>
              <a:rPr lang="en-US" sz="2000"/>
              <a:t>i.e., linear space!
</a:t>
            </a:r>
          </a:p>
          <a:p>
            <a:r>
              <a:rPr lang="en-US" sz="2000" u="sng">
                <a:solidFill>
                  <a:srgbClr val="CC0099"/>
                </a:solidFill>
              </a:rPr>
              <a:t>Optimal?</a:t>
            </a:r>
            <a:r>
              <a:rPr lang="en-US" sz="2000"/>
              <a:t> No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Lecture</a:t>
            </a:r>
          </a:p>
        </p:txBody>
      </p:sp>
      <p:sp>
        <p:nvSpPr>
          <p:cNvPr id="3" name="Content Placeholder 2"/>
          <p:cNvSpPr>
            <a:spLocks noGrp="1"/>
          </p:cNvSpPr>
          <p:nvPr>
            <p:ph idx="1"/>
          </p:nvPr>
        </p:nvSpPr>
        <p:spPr/>
        <p:txBody>
          <a:bodyPr/>
          <a:lstStyle/>
          <a:p>
            <a:r>
              <a:rPr lang="en-US" dirty="0"/>
              <a:t>Types  of search Algorithms</a:t>
            </a:r>
          </a:p>
          <a:p>
            <a:r>
              <a:rPr lang="en-US" dirty="0"/>
              <a:t>Uninformed Search</a:t>
            </a:r>
          </a:p>
          <a:p>
            <a:r>
              <a:rPr lang="en-US" dirty="0"/>
              <a:t>Informed Search  </a:t>
            </a:r>
          </a:p>
          <a:p>
            <a:r>
              <a:rPr lang="en-US" dirty="0"/>
              <a:t>Breadth-first searching</a:t>
            </a:r>
          </a:p>
          <a:p>
            <a:r>
              <a:rPr lang="en-US" dirty="0"/>
              <a:t>Depth-first search</a:t>
            </a:r>
          </a:p>
          <a:p>
            <a:endParaRPr lang="en-US" dirty="0"/>
          </a:p>
          <a:p>
            <a:endParaRPr lang="en-US" dirty="0"/>
          </a:p>
          <a:p>
            <a:endParaRPr lang="en-US" dirty="0"/>
          </a:p>
          <a:p>
            <a:endParaRPr lang="en-US" dirty="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z="2600"/>
              <a:t>Depth-first search tree sample</a:t>
            </a:r>
          </a:p>
        </p:txBody>
      </p:sp>
      <p:sp>
        <p:nvSpPr>
          <p:cNvPr id="120835" name="Oval 3"/>
          <p:cNvSpPr>
            <a:spLocks noChangeArrowheads="1"/>
          </p:cNvSpPr>
          <p:nvPr/>
        </p:nvSpPr>
        <p:spPr bwMode="ltGray">
          <a:xfrm>
            <a:off x="304800" y="2803525"/>
            <a:ext cx="457200" cy="457200"/>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nvGrpSpPr>
          <p:cNvPr id="2" name="Group 4"/>
          <p:cNvGrpSpPr>
            <a:grpSpLocks/>
          </p:cNvGrpSpPr>
          <p:nvPr/>
        </p:nvGrpSpPr>
        <p:grpSpPr bwMode="auto">
          <a:xfrm>
            <a:off x="1447800" y="2803525"/>
            <a:ext cx="1447800" cy="1371600"/>
            <a:chOff x="432" y="1296"/>
            <a:chExt cx="912" cy="864"/>
          </a:xfrm>
        </p:grpSpPr>
        <p:sp>
          <p:nvSpPr>
            <p:cNvPr id="120837" name="Oval 5"/>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20838" name="Oval 6"/>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61488" name="Line 7"/>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61489" name="Line 8"/>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20841" name="Oval 9"/>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sp>
        <p:nvSpPr>
          <p:cNvPr id="61445" name="Line 10"/>
          <p:cNvSpPr>
            <a:spLocks noChangeShapeType="1"/>
          </p:cNvSpPr>
          <p:nvPr/>
        </p:nvSpPr>
        <p:spPr bwMode="ltGray">
          <a:xfrm flipH="1">
            <a:off x="7848600" y="2438400"/>
            <a:ext cx="304800" cy="533400"/>
          </a:xfrm>
          <a:prstGeom prst="line">
            <a:avLst/>
          </a:prstGeom>
          <a:noFill/>
          <a:ln w="12700">
            <a:solidFill>
              <a:srgbClr val="000000"/>
            </a:solidFill>
            <a:round/>
            <a:headEnd type="none" w="sm" len="sm"/>
            <a:tailEnd type="triangle" w="sm" len="sm"/>
          </a:ln>
        </p:spPr>
        <p:txBody>
          <a:bodyPr wrap="none"/>
          <a:lstStyle/>
          <a:p>
            <a:endParaRPr lang="en-US"/>
          </a:p>
        </p:txBody>
      </p:sp>
      <p:grpSp>
        <p:nvGrpSpPr>
          <p:cNvPr id="3" name="Group 11"/>
          <p:cNvGrpSpPr>
            <a:grpSpLocks/>
          </p:cNvGrpSpPr>
          <p:nvPr/>
        </p:nvGrpSpPr>
        <p:grpSpPr bwMode="auto">
          <a:xfrm>
            <a:off x="7010400" y="2819400"/>
            <a:ext cx="1447800" cy="1371600"/>
            <a:chOff x="432" y="1296"/>
            <a:chExt cx="912" cy="864"/>
          </a:xfrm>
        </p:grpSpPr>
        <p:sp>
          <p:nvSpPr>
            <p:cNvPr id="120844" name="Oval 12"/>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20845" name="Oval 13"/>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61483" name="Line 14"/>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61484" name="Line 15"/>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20848" name="Oval 16"/>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grpSp>
        <p:nvGrpSpPr>
          <p:cNvPr id="4" name="Group 17"/>
          <p:cNvGrpSpPr>
            <a:grpSpLocks/>
          </p:cNvGrpSpPr>
          <p:nvPr/>
        </p:nvGrpSpPr>
        <p:grpSpPr bwMode="auto">
          <a:xfrm>
            <a:off x="6477000" y="3733800"/>
            <a:ext cx="1447800" cy="1371600"/>
            <a:chOff x="432" y="1296"/>
            <a:chExt cx="912" cy="864"/>
          </a:xfrm>
        </p:grpSpPr>
        <p:sp>
          <p:nvSpPr>
            <p:cNvPr id="120850" name="Oval 18"/>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20851" name="Oval 19"/>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61478" name="Line 20"/>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61479" name="Line 21"/>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20854" name="Oval 22"/>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grpSp>
        <p:nvGrpSpPr>
          <p:cNvPr id="5" name="Group 23"/>
          <p:cNvGrpSpPr>
            <a:grpSpLocks/>
          </p:cNvGrpSpPr>
          <p:nvPr/>
        </p:nvGrpSpPr>
        <p:grpSpPr bwMode="auto">
          <a:xfrm>
            <a:off x="3597275" y="3717925"/>
            <a:ext cx="1447800" cy="1371600"/>
            <a:chOff x="432" y="1296"/>
            <a:chExt cx="912" cy="864"/>
          </a:xfrm>
        </p:grpSpPr>
        <p:sp>
          <p:nvSpPr>
            <p:cNvPr id="120856" name="Oval 24"/>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20857" name="Oval 25"/>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61473" name="Line 26"/>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61474" name="Line 27"/>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20860" name="Oval 28"/>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sp>
        <p:nvSpPr>
          <p:cNvPr id="120861" name="Oval 29"/>
          <p:cNvSpPr>
            <a:spLocks noChangeArrowheads="1"/>
          </p:cNvSpPr>
          <p:nvPr/>
        </p:nvSpPr>
        <p:spPr bwMode="ltGray">
          <a:xfrm>
            <a:off x="4130675" y="3717925"/>
            <a:ext cx="457200" cy="457200"/>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20862" name="Oval 30"/>
          <p:cNvSpPr>
            <a:spLocks noChangeArrowheads="1"/>
          </p:cNvSpPr>
          <p:nvPr/>
        </p:nvSpPr>
        <p:spPr bwMode="ltGray">
          <a:xfrm>
            <a:off x="5121275" y="3717925"/>
            <a:ext cx="457200" cy="457200"/>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61451" name="Line 31"/>
          <p:cNvSpPr>
            <a:spLocks noChangeShapeType="1"/>
          </p:cNvSpPr>
          <p:nvPr/>
        </p:nvSpPr>
        <p:spPr bwMode="ltGray">
          <a:xfrm flipH="1">
            <a:off x="4359275" y="3184525"/>
            <a:ext cx="381000" cy="533400"/>
          </a:xfrm>
          <a:prstGeom prst="line">
            <a:avLst/>
          </a:prstGeom>
          <a:noFill/>
          <a:ln w="12700">
            <a:solidFill>
              <a:srgbClr val="000000"/>
            </a:solidFill>
            <a:round/>
            <a:headEnd type="none" w="sm" len="sm"/>
            <a:tailEnd type="triangle" w="sm" len="sm"/>
          </a:ln>
        </p:spPr>
        <p:txBody>
          <a:bodyPr wrap="none"/>
          <a:lstStyle/>
          <a:p>
            <a:endParaRPr lang="en-US"/>
          </a:p>
        </p:txBody>
      </p:sp>
      <p:sp>
        <p:nvSpPr>
          <p:cNvPr id="61452" name="Line 32"/>
          <p:cNvSpPr>
            <a:spLocks noChangeShapeType="1"/>
          </p:cNvSpPr>
          <p:nvPr/>
        </p:nvSpPr>
        <p:spPr bwMode="ltGray">
          <a:xfrm>
            <a:off x="4968875" y="3184525"/>
            <a:ext cx="457200" cy="609600"/>
          </a:xfrm>
          <a:prstGeom prst="line">
            <a:avLst/>
          </a:prstGeom>
          <a:noFill/>
          <a:ln w="12700">
            <a:solidFill>
              <a:srgbClr val="000000"/>
            </a:solidFill>
            <a:round/>
            <a:headEnd type="none" w="sm" len="sm"/>
            <a:tailEnd type="triangle" w="sm" len="sm"/>
          </a:ln>
        </p:spPr>
        <p:txBody>
          <a:bodyPr wrap="none"/>
          <a:lstStyle/>
          <a:p>
            <a:endParaRPr lang="en-US"/>
          </a:p>
        </p:txBody>
      </p:sp>
      <p:sp>
        <p:nvSpPr>
          <p:cNvPr id="120865" name="Oval 33"/>
          <p:cNvSpPr>
            <a:spLocks noChangeArrowheads="1"/>
          </p:cNvSpPr>
          <p:nvPr/>
        </p:nvSpPr>
        <p:spPr bwMode="ltGray">
          <a:xfrm>
            <a:off x="4664075" y="2803525"/>
            <a:ext cx="457200" cy="457200"/>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61454" name="Text Box 34"/>
          <p:cNvSpPr txBox="1">
            <a:spLocks noChangeArrowheads="1"/>
          </p:cNvSpPr>
          <p:nvPr/>
        </p:nvSpPr>
        <p:spPr bwMode="ltGray">
          <a:xfrm>
            <a:off x="0" y="3260725"/>
            <a:ext cx="1447800" cy="396875"/>
          </a:xfrm>
          <a:prstGeom prst="rect">
            <a:avLst/>
          </a:prstGeom>
          <a:noFill/>
          <a:ln w="12700">
            <a:noFill/>
            <a:miter lim="800000"/>
            <a:headEnd type="none" w="sm" len="sm"/>
            <a:tailEnd type="none" w="sm" len="sm"/>
          </a:ln>
        </p:spPr>
        <p:txBody>
          <a:bodyPr>
            <a:spAutoFit/>
          </a:bodyPr>
          <a:lstStyle/>
          <a:p>
            <a:pPr algn="ctr" eaLnBrk="1" hangingPunct="1">
              <a:spcBef>
                <a:spcPct val="50000"/>
              </a:spcBef>
            </a:pPr>
            <a:r>
              <a:rPr lang="en-US" sz="2000" i="1" u="sng">
                <a:solidFill>
                  <a:srgbClr val="000000"/>
                </a:solidFill>
                <a:latin typeface="Book Antiqua" pitchFamily="18" charset="0"/>
              </a:rPr>
              <a:t>0 expansion</a:t>
            </a:r>
          </a:p>
        </p:txBody>
      </p:sp>
      <p:sp>
        <p:nvSpPr>
          <p:cNvPr id="61455" name="Text Box 35"/>
          <p:cNvSpPr txBox="1">
            <a:spLocks noChangeArrowheads="1"/>
          </p:cNvSpPr>
          <p:nvPr/>
        </p:nvSpPr>
        <p:spPr bwMode="ltGray">
          <a:xfrm>
            <a:off x="1447800" y="4251325"/>
            <a:ext cx="1447800" cy="396875"/>
          </a:xfrm>
          <a:prstGeom prst="rect">
            <a:avLst/>
          </a:prstGeom>
          <a:noFill/>
          <a:ln w="12700">
            <a:noFill/>
            <a:miter lim="800000"/>
            <a:headEnd type="none" w="sm" len="sm"/>
            <a:tailEnd type="none" w="sm" len="sm"/>
          </a:ln>
        </p:spPr>
        <p:txBody>
          <a:bodyPr>
            <a:spAutoFit/>
          </a:bodyPr>
          <a:lstStyle/>
          <a:p>
            <a:pPr algn="ctr" eaLnBrk="1" hangingPunct="1">
              <a:spcBef>
                <a:spcPct val="50000"/>
              </a:spcBef>
            </a:pPr>
            <a:r>
              <a:rPr lang="en-US" sz="2000" i="1" u="sng">
                <a:solidFill>
                  <a:srgbClr val="000000"/>
                </a:solidFill>
                <a:latin typeface="Book Antiqua" pitchFamily="18" charset="0"/>
              </a:rPr>
              <a:t>1 expansion</a:t>
            </a:r>
          </a:p>
        </p:txBody>
      </p:sp>
      <p:sp>
        <p:nvSpPr>
          <p:cNvPr id="61456" name="Text Box 36"/>
          <p:cNvSpPr txBox="1">
            <a:spLocks noChangeArrowheads="1"/>
          </p:cNvSpPr>
          <p:nvPr/>
        </p:nvSpPr>
        <p:spPr bwMode="ltGray">
          <a:xfrm>
            <a:off x="3902075" y="5318125"/>
            <a:ext cx="1676400" cy="396875"/>
          </a:xfrm>
          <a:prstGeom prst="rect">
            <a:avLst/>
          </a:prstGeom>
          <a:noFill/>
          <a:ln w="12700">
            <a:noFill/>
            <a:miter lim="800000"/>
            <a:headEnd type="none" w="sm" len="sm"/>
            <a:tailEnd type="none" w="sm" len="sm"/>
          </a:ln>
        </p:spPr>
        <p:txBody>
          <a:bodyPr>
            <a:spAutoFit/>
          </a:bodyPr>
          <a:lstStyle/>
          <a:p>
            <a:pPr algn="ctr" eaLnBrk="1" hangingPunct="1">
              <a:spcBef>
                <a:spcPct val="50000"/>
              </a:spcBef>
            </a:pPr>
            <a:r>
              <a:rPr lang="en-US" sz="2000" i="1" u="sng">
                <a:solidFill>
                  <a:srgbClr val="000000"/>
                </a:solidFill>
                <a:latin typeface="Book Antiqua" pitchFamily="18" charset="0"/>
              </a:rPr>
              <a:t>2 expansions</a:t>
            </a:r>
          </a:p>
        </p:txBody>
      </p:sp>
      <p:sp>
        <p:nvSpPr>
          <p:cNvPr id="61457" name="Text Box 37"/>
          <p:cNvSpPr txBox="1">
            <a:spLocks noChangeArrowheads="1"/>
          </p:cNvSpPr>
          <p:nvPr/>
        </p:nvSpPr>
        <p:spPr bwMode="ltGray">
          <a:xfrm>
            <a:off x="6705600" y="5927725"/>
            <a:ext cx="1676400" cy="396875"/>
          </a:xfrm>
          <a:prstGeom prst="rect">
            <a:avLst/>
          </a:prstGeom>
          <a:noFill/>
          <a:ln w="12700">
            <a:noFill/>
            <a:miter lim="800000"/>
            <a:headEnd type="none" w="sm" len="sm"/>
            <a:tailEnd type="none" w="sm" len="sm"/>
          </a:ln>
        </p:spPr>
        <p:txBody>
          <a:bodyPr>
            <a:spAutoFit/>
          </a:bodyPr>
          <a:lstStyle/>
          <a:p>
            <a:pPr algn="ctr" eaLnBrk="1" hangingPunct="1">
              <a:spcBef>
                <a:spcPct val="50000"/>
              </a:spcBef>
            </a:pPr>
            <a:r>
              <a:rPr lang="en-US" sz="2000" i="1" u="sng">
                <a:solidFill>
                  <a:srgbClr val="000000"/>
                </a:solidFill>
                <a:latin typeface="Book Antiqua" pitchFamily="18" charset="0"/>
              </a:rPr>
              <a:t>4 expansions</a:t>
            </a:r>
          </a:p>
        </p:txBody>
      </p:sp>
      <p:sp>
        <p:nvSpPr>
          <p:cNvPr id="61458" name="Text Box 38"/>
          <p:cNvSpPr txBox="1">
            <a:spLocks noChangeArrowheads="1"/>
          </p:cNvSpPr>
          <p:nvPr/>
        </p:nvSpPr>
        <p:spPr bwMode="ltGray">
          <a:xfrm>
            <a:off x="0" y="1447800"/>
            <a:ext cx="8915400" cy="762000"/>
          </a:xfrm>
          <a:prstGeom prst="rect">
            <a:avLst/>
          </a:prstGeom>
          <a:gradFill rotWithShape="1">
            <a:gsLst>
              <a:gs pos="0">
                <a:srgbClr val="8EB28E"/>
              </a:gs>
              <a:gs pos="50000">
                <a:srgbClr val="CCFFCC"/>
              </a:gs>
              <a:gs pos="100000">
                <a:srgbClr val="8EB28E"/>
              </a:gs>
            </a:gsLst>
            <a:lin ang="5400000" scaled="1"/>
          </a:gradFill>
          <a:ln w="12700">
            <a:noFill/>
            <a:miter lim="800000"/>
            <a:headEnd type="none" w="sm" len="sm"/>
            <a:tailEnd type="none" w="sm" len="sm"/>
          </a:ln>
        </p:spPr>
        <p:txBody>
          <a:bodyPr>
            <a:spAutoFit/>
          </a:bodyPr>
          <a:lstStyle/>
          <a:p>
            <a:pPr eaLnBrk="1" hangingPunct="1">
              <a:spcBef>
                <a:spcPct val="20000"/>
              </a:spcBef>
              <a:buClr>
                <a:srgbClr val="CC3300"/>
              </a:buClr>
            </a:pPr>
            <a:r>
              <a:rPr lang="en-US" sz="2000" b="1" i="1">
                <a:solidFill>
                  <a:srgbClr val="CC3300"/>
                </a:solidFill>
                <a:latin typeface="Times New Roman" pitchFamily="18" charset="0"/>
              </a:rPr>
              <a:t>Branching factor:</a:t>
            </a:r>
            <a:r>
              <a:rPr lang="en-US" sz="2000" i="1">
                <a:solidFill>
                  <a:srgbClr val="CC3300"/>
                </a:solidFill>
                <a:latin typeface="Times New Roman" pitchFamily="18" charset="0"/>
              </a:rPr>
              <a:t> </a:t>
            </a:r>
            <a:r>
              <a:rPr lang="en-US" sz="2000" i="1">
                <a:solidFill>
                  <a:srgbClr val="000000"/>
                </a:solidFill>
                <a:latin typeface="Times New Roman" pitchFamily="18" charset="0"/>
              </a:rPr>
              <a:t>number of nodes generated by a node parent (we called here “b”)</a:t>
            </a:r>
          </a:p>
          <a:p>
            <a:pPr eaLnBrk="1" hangingPunct="1">
              <a:spcBef>
                <a:spcPct val="20000"/>
              </a:spcBef>
              <a:buClr>
                <a:srgbClr val="CC3300"/>
              </a:buClr>
            </a:pPr>
            <a:r>
              <a:rPr lang="en-US" sz="2000" i="1">
                <a:solidFill>
                  <a:srgbClr val="000000"/>
                </a:solidFill>
                <a:latin typeface="Times New Roman" pitchFamily="18" charset="0"/>
                <a:sym typeface="Wingdings" pitchFamily="2" charset="2"/>
              </a:rPr>
              <a:t> </a:t>
            </a:r>
            <a:r>
              <a:rPr lang="en-US" sz="2000" i="1">
                <a:solidFill>
                  <a:srgbClr val="000000"/>
                </a:solidFill>
                <a:latin typeface="Times New Roman" pitchFamily="18" charset="0"/>
              </a:rPr>
              <a:t>Here after b=2</a:t>
            </a:r>
            <a:endParaRPr lang="en-US" sz="2000">
              <a:solidFill>
                <a:srgbClr val="000000"/>
              </a:solidFill>
              <a:latin typeface="Times New Roman" pitchFamily="18" charset="0"/>
            </a:endParaRPr>
          </a:p>
        </p:txBody>
      </p:sp>
      <p:grpSp>
        <p:nvGrpSpPr>
          <p:cNvPr id="6" name="Group 39"/>
          <p:cNvGrpSpPr>
            <a:grpSpLocks/>
          </p:cNvGrpSpPr>
          <p:nvPr/>
        </p:nvGrpSpPr>
        <p:grpSpPr bwMode="auto">
          <a:xfrm>
            <a:off x="5943600" y="4648200"/>
            <a:ext cx="1447800" cy="1371600"/>
            <a:chOff x="432" y="1296"/>
            <a:chExt cx="912" cy="864"/>
          </a:xfrm>
        </p:grpSpPr>
        <p:sp>
          <p:nvSpPr>
            <p:cNvPr id="120872" name="Oval 40"/>
            <p:cNvSpPr>
              <a:spLocks noChangeArrowheads="1"/>
            </p:cNvSpPr>
            <p:nvPr/>
          </p:nvSpPr>
          <p:spPr bwMode="ltGray">
            <a:xfrm>
              <a:off x="432"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20873" name="Oval 41"/>
            <p:cNvSpPr>
              <a:spLocks noChangeArrowheads="1"/>
            </p:cNvSpPr>
            <p:nvPr/>
          </p:nvSpPr>
          <p:spPr bwMode="ltGray">
            <a:xfrm>
              <a:off x="1056" y="1872"/>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61468" name="Line 42"/>
            <p:cNvSpPr>
              <a:spLocks noChangeShapeType="1"/>
            </p:cNvSpPr>
            <p:nvPr/>
          </p:nvSpPr>
          <p:spPr bwMode="ltGray">
            <a:xfrm flipH="1">
              <a:off x="576" y="1536"/>
              <a:ext cx="240" cy="336"/>
            </a:xfrm>
            <a:prstGeom prst="line">
              <a:avLst/>
            </a:prstGeom>
            <a:noFill/>
            <a:ln w="12700">
              <a:solidFill>
                <a:srgbClr val="000000"/>
              </a:solidFill>
              <a:round/>
              <a:headEnd type="none" w="sm" len="sm"/>
              <a:tailEnd type="triangle" w="sm" len="sm"/>
            </a:ln>
          </p:spPr>
          <p:txBody>
            <a:bodyPr wrap="none"/>
            <a:lstStyle/>
            <a:p>
              <a:endParaRPr lang="en-US"/>
            </a:p>
          </p:txBody>
        </p:sp>
        <p:sp>
          <p:nvSpPr>
            <p:cNvPr id="61469" name="Line 43"/>
            <p:cNvSpPr>
              <a:spLocks noChangeShapeType="1"/>
            </p:cNvSpPr>
            <p:nvPr/>
          </p:nvSpPr>
          <p:spPr bwMode="ltGray">
            <a:xfrm>
              <a:off x="960" y="1536"/>
              <a:ext cx="288" cy="384"/>
            </a:xfrm>
            <a:prstGeom prst="line">
              <a:avLst/>
            </a:prstGeom>
            <a:noFill/>
            <a:ln w="12700">
              <a:solidFill>
                <a:srgbClr val="000000"/>
              </a:solidFill>
              <a:round/>
              <a:headEnd type="none" w="sm" len="sm"/>
              <a:tailEnd type="triangle" w="sm" len="sm"/>
            </a:ln>
          </p:spPr>
          <p:txBody>
            <a:bodyPr wrap="none"/>
            <a:lstStyle/>
            <a:p>
              <a:endParaRPr lang="en-US"/>
            </a:p>
          </p:txBody>
        </p:sp>
        <p:sp>
          <p:nvSpPr>
            <p:cNvPr id="120876" name="Oval 44"/>
            <p:cNvSpPr>
              <a:spLocks noChangeArrowheads="1"/>
            </p:cNvSpPr>
            <p:nvPr/>
          </p:nvSpPr>
          <p:spPr bwMode="ltGray">
            <a:xfrm>
              <a:off x="768" y="1296"/>
              <a:ext cx="288" cy="288"/>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grpSp>
      <p:sp>
        <p:nvSpPr>
          <p:cNvPr id="61460" name="AutoShape 45"/>
          <p:cNvSpPr>
            <a:spLocks noChangeArrowheads="1"/>
          </p:cNvSpPr>
          <p:nvPr/>
        </p:nvSpPr>
        <p:spPr bwMode="ltGray">
          <a:xfrm>
            <a:off x="1066800" y="2895600"/>
            <a:ext cx="685800" cy="304800"/>
          </a:xfrm>
          <a:prstGeom prst="rightArrow">
            <a:avLst>
              <a:gd name="adj1" fmla="val 50000"/>
              <a:gd name="adj2" fmla="val 56250"/>
            </a:avLst>
          </a:prstGeom>
          <a:solidFill>
            <a:srgbClr val="0000FF"/>
          </a:solidFill>
          <a:ln w="12700">
            <a:solidFill>
              <a:srgbClr val="000000"/>
            </a:solidFill>
            <a:miter lim="800000"/>
            <a:headEnd type="none" w="sm" len="sm"/>
            <a:tailEnd type="none" w="sm" len="sm"/>
          </a:ln>
        </p:spPr>
        <p:txBody>
          <a:bodyPr wrap="none" anchor="ctr"/>
          <a:lstStyle/>
          <a:p>
            <a:pPr algn="ctr" eaLnBrk="1" hangingPunct="1"/>
            <a:endParaRPr lang="en-US" sz="2800">
              <a:solidFill>
                <a:srgbClr val="0000FF"/>
              </a:solidFill>
              <a:latin typeface="Times New Roman" pitchFamily="18" charset="0"/>
            </a:endParaRPr>
          </a:p>
        </p:txBody>
      </p:sp>
      <p:sp>
        <p:nvSpPr>
          <p:cNvPr id="61461" name="AutoShape 46"/>
          <p:cNvSpPr>
            <a:spLocks noChangeArrowheads="1"/>
          </p:cNvSpPr>
          <p:nvPr/>
        </p:nvSpPr>
        <p:spPr bwMode="ltGray">
          <a:xfrm>
            <a:off x="3200400" y="2895600"/>
            <a:ext cx="685800" cy="304800"/>
          </a:xfrm>
          <a:prstGeom prst="rightArrow">
            <a:avLst>
              <a:gd name="adj1" fmla="val 50000"/>
              <a:gd name="adj2" fmla="val 56250"/>
            </a:avLst>
          </a:prstGeom>
          <a:solidFill>
            <a:srgbClr val="0000FF"/>
          </a:solidFill>
          <a:ln w="12700">
            <a:solidFill>
              <a:srgbClr val="000000"/>
            </a:solidFill>
            <a:miter lim="800000"/>
            <a:headEnd type="none" w="sm" len="sm"/>
            <a:tailEnd type="none" w="sm" len="sm"/>
          </a:ln>
        </p:spPr>
        <p:txBody>
          <a:bodyPr wrap="none" anchor="ctr"/>
          <a:lstStyle/>
          <a:p>
            <a:pPr algn="ctr" eaLnBrk="1" hangingPunct="1"/>
            <a:endParaRPr lang="en-US" sz="2800">
              <a:solidFill>
                <a:srgbClr val="0000FF"/>
              </a:solidFill>
              <a:latin typeface="Times New Roman" pitchFamily="18" charset="0"/>
            </a:endParaRPr>
          </a:p>
        </p:txBody>
      </p:sp>
      <p:sp>
        <p:nvSpPr>
          <p:cNvPr id="61462" name="AutoShape 47"/>
          <p:cNvSpPr>
            <a:spLocks noChangeArrowheads="1"/>
          </p:cNvSpPr>
          <p:nvPr/>
        </p:nvSpPr>
        <p:spPr bwMode="ltGray">
          <a:xfrm>
            <a:off x="5943600" y="2895600"/>
            <a:ext cx="685800" cy="304800"/>
          </a:xfrm>
          <a:prstGeom prst="rightArrow">
            <a:avLst>
              <a:gd name="adj1" fmla="val 50000"/>
              <a:gd name="adj2" fmla="val 56250"/>
            </a:avLst>
          </a:prstGeom>
          <a:solidFill>
            <a:srgbClr val="0000FF"/>
          </a:solidFill>
          <a:ln w="12700">
            <a:solidFill>
              <a:srgbClr val="000000"/>
            </a:solidFill>
            <a:miter lim="800000"/>
            <a:headEnd type="none" w="sm" len="sm"/>
            <a:tailEnd type="none" w="sm" len="sm"/>
          </a:ln>
        </p:spPr>
        <p:txBody>
          <a:bodyPr wrap="none" anchor="ctr"/>
          <a:lstStyle/>
          <a:p>
            <a:pPr algn="ctr" eaLnBrk="1" hangingPunct="1"/>
            <a:endParaRPr lang="en-US" sz="2800">
              <a:solidFill>
                <a:srgbClr val="0000FF"/>
              </a:solidFill>
              <a:latin typeface="Times New Roman" pitchFamily="18" charset="0"/>
            </a:endParaRPr>
          </a:p>
        </p:txBody>
      </p:sp>
      <p:sp>
        <p:nvSpPr>
          <p:cNvPr id="61463" name="Line 48"/>
          <p:cNvSpPr>
            <a:spLocks noChangeShapeType="1"/>
          </p:cNvSpPr>
          <p:nvPr/>
        </p:nvSpPr>
        <p:spPr bwMode="ltGray">
          <a:xfrm>
            <a:off x="8305800" y="2286000"/>
            <a:ext cx="457200" cy="609600"/>
          </a:xfrm>
          <a:prstGeom prst="line">
            <a:avLst/>
          </a:prstGeom>
          <a:noFill/>
          <a:ln w="12700">
            <a:solidFill>
              <a:srgbClr val="000000"/>
            </a:solidFill>
            <a:round/>
            <a:headEnd type="none" w="sm" len="sm"/>
            <a:tailEnd type="triangle" w="sm" len="sm"/>
          </a:ln>
        </p:spPr>
        <p:txBody>
          <a:bodyPr wrap="none"/>
          <a:lstStyle/>
          <a:p>
            <a:endParaRPr lang="en-US"/>
          </a:p>
        </p:txBody>
      </p:sp>
      <p:sp>
        <p:nvSpPr>
          <p:cNvPr id="120881" name="Oval 49"/>
          <p:cNvSpPr>
            <a:spLocks noChangeArrowheads="1"/>
          </p:cNvSpPr>
          <p:nvPr/>
        </p:nvSpPr>
        <p:spPr bwMode="ltGray">
          <a:xfrm>
            <a:off x="8001000" y="2057400"/>
            <a:ext cx="457200" cy="457200"/>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
        <p:nvSpPr>
          <p:cNvPr id="120882" name="Oval 50"/>
          <p:cNvSpPr>
            <a:spLocks noChangeArrowheads="1"/>
          </p:cNvSpPr>
          <p:nvPr/>
        </p:nvSpPr>
        <p:spPr bwMode="ltGray">
          <a:xfrm>
            <a:off x="8458200" y="2819400"/>
            <a:ext cx="457200" cy="457200"/>
          </a:xfrm>
          <a:prstGeom prst="ellipse">
            <a:avLst/>
          </a:prstGeom>
          <a:gradFill rotWithShape="1">
            <a:gsLst>
              <a:gs pos="0">
                <a:schemeClr val="bg2">
                  <a:gamma/>
                  <a:tint val="0"/>
                  <a:invGamma/>
                </a:schemeClr>
              </a:gs>
              <a:gs pos="100000">
                <a:schemeClr val="bg2"/>
              </a:gs>
            </a:gsLst>
            <a:path path="shape">
              <a:fillToRect l="50000" t="50000" r="50000" b="50000"/>
            </a:path>
          </a:gradFill>
          <a:ln w="12700">
            <a:solidFill>
              <a:schemeClr val="tx1"/>
            </a:solidFill>
            <a:round/>
            <a:headEnd type="none" w="sm" len="sm"/>
            <a:tailEnd type="none" w="sm" len="sm"/>
          </a:ln>
          <a:effectLst/>
        </p:spPr>
        <p:txBody>
          <a:bodyPr wrap="none" anchor="ctr"/>
          <a:lstStyle/>
          <a:p>
            <a:pPr>
              <a:defRPr/>
            </a:pP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z="2600"/>
              <a:t>Depth First Complexity</a:t>
            </a:r>
          </a:p>
        </p:txBody>
      </p:sp>
      <p:sp>
        <p:nvSpPr>
          <p:cNvPr id="62467" name="Rectangle 3"/>
          <p:cNvSpPr>
            <a:spLocks noGrp="1" noChangeArrowheads="1"/>
          </p:cNvSpPr>
          <p:nvPr>
            <p:ph type="body" idx="1"/>
          </p:nvPr>
        </p:nvSpPr>
        <p:spPr/>
        <p:txBody>
          <a:bodyPr/>
          <a:lstStyle/>
          <a:p>
            <a:pPr>
              <a:buFont typeface="Wingdings" pitchFamily="2" charset="2"/>
              <a:buChar char="Ø"/>
            </a:pPr>
            <a:r>
              <a:rPr lang="en-US" sz="2000" i="1">
                <a:sym typeface="Wingdings" pitchFamily="2" charset="2"/>
              </a:rPr>
              <a:t>Let </a:t>
            </a:r>
            <a:r>
              <a:rPr lang="en-US" sz="2000" b="1" i="1" u="sng">
                <a:sym typeface="Wingdings" pitchFamily="2" charset="2"/>
              </a:rPr>
              <a:t>b</a:t>
            </a:r>
            <a:r>
              <a:rPr lang="en-US" sz="2000" i="1">
                <a:sym typeface="Wingdings" pitchFamily="2" charset="2"/>
              </a:rPr>
              <a:t>: is the branching factor</a:t>
            </a:r>
          </a:p>
          <a:p>
            <a:pPr>
              <a:buFont typeface="Wingdings" pitchFamily="2" charset="2"/>
              <a:buChar char="Ø"/>
            </a:pPr>
            <a:r>
              <a:rPr lang="en-US" sz="2000" i="1">
                <a:sym typeface="Wingdings" pitchFamily="2" charset="2"/>
              </a:rPr>
              <a:t>Let </a:t>
            </a:r>
            <a:r>
              <a:rPr lang="en-US" sz="2000" b="1" i="1" u="sng">
                <a:sym typeface="Wingdings" pitchFamily="2" charset="2"/>
              </a:rPr>
              <a:t>d</a:t>
            </a:r>
            <a:r>
              <a:rPr lang="en-US" sz="2000" i="1">
                <a:sym typeface="Wingdings" pitchFamily="2" charset="2"/>
              </a:rPr>
              <a:t>: maximum depth to find solution</a:t>
            </a:r>
          </a:p>
          <a:p>
            <a:pPr>
              <a:buFont typeface="Wingdings" pitchFamily="2" charset="2"/>
              <a:buChar char="Ø"/>
            </a:pPr>
            <a:r>
              <a:rPr lang="en-US" sz="2000" i="1">
                <a:sym typeface="Wingdings" pitchFamily="2" charset="2"/>
              </a:rPr>
              <a:t>So, the maximum number of nodes expended before finding a solution at level “m”, it is : </a:t>
            </a:r>
          </a:p>
          <a:p>
            <a:pPr algn="ctr">
              <a:buFont typeface="Wingdings" pitchFamily="2" charset="2"/>
              <a:buNone/>
            </a:pPr>
            <a:r>
              <a:rPr lang="en-US" sz="2000" i="1">
                <a:sym typeface="Wingdings" pitchFamily="2" charset="2"/>
              </a:rPr>
              <a:t>1+b+b+b+….+b (m times)</a:t>
            </a:r>
          </a:p>
          <a:p>
            <a:pPr algn="ctr">
              <a:buFont typeface="Wingdings" pitchFamily="2" charset="2"/>
              <a:buNone/>
            </a:pPr>
            <a:r>
              <a:rPr lang="en-US" sz="2000" i="1">
                <a:sym typeface="Wingdings" pitchFamily="2" charset="2"/>
              </a:rPr>
              <a:t>Memory need = b*d</a:t>
            </a:r>
            <a:endParaRPr lang="en-US" sz="2000" i="1" baseline="30000">
              <a:sym typeface="Wingdings" pitchFamily="2" charset="2"/>
            </a:endParaRPr>
          </a:p>
          <a:p>
            <a:pPr>
              <a:buFont typeface="Wingdings" pitchFamily="2" charset="2"/>
              <a:buChar char="Ø"/>
            </a:pPr>
            <a:r>
              <a:rPr lang="en-US" sz="2000" i="1">
                <a:sym typeface="Wingdings" pitchFamily="2" charset="2"/>
              </a:rPr>
              <a:t>Complexity in worst case = O(b</a:t>
            </a:r>
            <a:r>
              <a:rPr lang="en-US" sz="2000" i="1" baseline="30000">
                <a:sym typeface="Wingdings" pitchFamily="2" charset="2"/>
              </a:rPr>
              <a:t>d</a:t>
            </a:r>
            <a:r>
              <a:rPr lang="en-US" sz="2000" i="1">
                <a:sym typeface="Wingdings" pitchFamily="2" charset="2"/>
              </a:rPr>
              <a:t>) as “Breadth-First”</a:t>
            </a:r>
          </a:p>
          <a:p>
            <a:pPr>
              <a:buFont typeface="Wingdings" pitchFamily="2" charset="2"/>
              <a:buChar char="Ø"/>
            </a:pPr>
            <a:r>
              <a:rPr lang="en-US" sz="2000" i="1">
                <a:sym typeface="Wingdings" pitchFamily="2" charset="2"/>
              </a:rPr>
              <a:t>Complexity in best case = O(b*d) which is </a:t>
            </a:r>
            <a:r>
              <a:rPr lang="en-US" sz="2000" b="1" i="1">
                <a:sym typeface="Wingdings" pitchFamily="2" charset="2"/>
              </a:rPr>
              <a:t>excellent!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152400"/>
            <a:ext cx="7772400" cy="685800"/>
          </a:xfrm>
        </p:spPr>
        <p:txBody>
          <a:bodyPr/>
          <a:lstStyle/>
          <a:p>
            <a:r>
              <a:rPr lang="en-US" sz="2600"/>
              <a:t>Time and memory requirement in Depth-first</a:t>
            </a:r>
          </a:p>
        </p:txBody>
      </p:sp>
      <p:graphicFrame>
        <p:nvGraphicFramePr>
          <p:cNvPr id="123907" name="Group 3"/>
          <p:cNvGraphicFramePr>
            <a:graphicFrameLocks noGrp="1"/>
          </p:cNvGraphicFramePr>
          <p:nvPr>
            <p:ph type="tbl" idx="1"/>
          </p:nvPr>
        </p:nvGraphicFramePr>
        <p:xfrm>
          <a:off x="563563" y="1758950"/>
          <a:ext cx="8016875" cy="4378327"/>
        </p:xfrm>
        <a:graphic>
          <a:graphicData uri="http://schemas.openxmlformats.org/drawingml/2006/table">
            <a:tbl>
              <a:tblPr/>
              <a:tblGrid>
                <a:gridCol w="2005012">
                  <a:extLst>
                    <a:ext uri="{9D8B030D-6E8A-4147-A177-3AD203B41FA5}">
                      <a16:colId xmlns:a16="http://schemas.microsoft.com/office/drawing/2014/main" val="20000"/>
                    </a:ext>
                  </a:extLst>
                </a:gridCol>
                <a:gridCol w="1638300">
                  <a:extLst>
                    <a:ext uri="{9D8B030D-6E8A-4147-A177-3AD203B41FA5}">
                      <a16:colId xmlns:a16="http://schemas.microsoft.com/office/drawing/2014/main" val="20001"/>
                    </a:ext>
                  </a:extLst>
                </a:gridCol>
                <a:gridCol w="2370138">
                  <a:extLst>
                    <a:ext uri="{9D8B030D-6E8A-4147-A177-3AD203B41FA5}">
                      <a16:colId xmlns:a16="http://schemas.microsoft.com/office/drawing/2014/main" val="20002"/>
                    </a:ext>
                  </a:extLst>
                </a:gridCol>
                <a:gridCol w="2003425">
                  <a:extLst>
                    <a:ext uri="{9D8B030D-6E8A-4147-A177-3AD203B41FA5}">
                      <a16:colId xmlns:a16="http://schemas.microsoft.com/office/drawing/2014/main" val="20003"/>
                    </a:ext>
                  </a:extLst>
                </a:gridCol>
              </a:tblGrid>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1" i="1" u="none" strike="noStrike" cap="none" normalizeH="0" baseline="0">
                          <a:ln>
                            <a:noFill/>
                          </a:ln>
                          <a:solidFill>
                            <a:schemeClr val="tx1"/>
                          </a:solidFill>
                          <a:effectLst/>
                          <a:latin typeface="Verdana" pitchFamily="34" charset="0"/>
                        </a:rPr>
                        <a:t>Depth</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CCCCFF">
                            <a:gamma/>
                            <a:shade val="66667"/>
                            <a:invGamma/>
                          </a:srgbClr>
                        </a:gs>
                        <a:gs pos="50000">
                          <a:srgbClr val="CCCCFF"/>
                        </a:gs>
                        <a:gs pos="100000">
                          <a:srgbClr val="CCCCFF">
                            <a:gamma/>
                            <a:shade val="66667"/>
                            <a:invGamma/>
                          </a:srgbClr>
                        </a:gs>
                      </a:gsLst>
                      <a:lin ang="5400000" scaled="1"/>
                    </a:gradFill>
                  </a:tcPr>
                </a:tc>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1" i="1" u="none" strike="noStrike" cap="none" normalizeH="0" baseline="0">
                          <a:ln>
                            <a:noFill/>
                          </a:ln>
                          <a:solidFill>
                            <a:schemeClr val="tx1"/>
                          </a:solidFill>
                          <a:effectLst/>
                          <a:latin typeface="Verdana" pitchFamily="34" charset="0"/>
                        </a:rPr>
                        <a:t>Nodes</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CCCCFF">
                            <a:gamma/>
                            <a:shade val="66667"/>
                            <a:invGamma/>
                          </a:srgbClr>
                        </a:gs>
                        <a:gs pos="50000">
                          <a:srgbClr val="CCCCFF"/>
                        </a:gs>
                        <a:gs pos="100000">
                          <a:srgbClr val="CCCCFF">
                            <a:gamma/>
                            <a:shade val="66667"/>
                            <a:invGamma/>
                          </a:srgbClr>
                        </a:gs>
                      </a:gsLst>
                      <a:lin ang="5400000" scaled="1"/>
                    </a:gradFill>
                  </a:tcPr>
                </a:tc>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1800" b="1" i="1" u="none" strike="noStrike" cap="none" normalizeH="0" baseline="0">
                          <a:ln>
                            <a:noFill/>
                          </a:ln>
                          <a:solidFill>
                            <a:schemeClr val="tx1"/>
                          </a:solidFill>
                          <a:effectLst/>
                          <a:latin typeface="Verdana" pitchFamily="34" charset="0"/>
                        </a:rPr>
                        <a:t>Time (best case)</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CCCCFF">
                            <a:gamma/>
                            <a:shade val="66667"/>
                            <a:invGamma/>
                          </a:srgbClr>
                        </a:gs>
                        <a:gs pos="50000">
                          <a:srgbClr val="CCCCFF"/>
                        </a:gs>
                        <a:gs pos="100000">
                          <a:srgbClr val="CCCCFF">
                            <a:gamma/>
                            <a:shade val="66667"/>
                            <a:invGamma/>
                          </a:srgbClr>
                        </a:gs>
                      </a:gsLst>
                      <a:lin ang="5400000" scaled="1"/>
                    </a:gradFill>
                  </a:tcPr>
                </a:tc>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1" i="1" u="none" strike="noStrike" cap="none" normalizeH="0" baseline="0">
                          <a:ln>
                            <a:noFill/>
                          </a:ln>
                          <a:solidFill>
                            <a:schemeClr val="tx1"/>
                          </a:solidFill>
                          <a:effectLst/>
                          <a:latin typeface="Verdana" pitchFamily="34" charset="0"/>
                        </a:rPr>
                        <a:t>Memory</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CCCCFF">
                            <a:gamma/>
                            <a:shade val="66667"/>
                            <a:invGamma/>
                          </a:srgbClr>
                        </a:gs>
                        <a:gs pos="50000">
                          <a:srgbClr val="CCCCFF"/>
                        </a:gs>
                        <a:gs pos="100000">
                          <a:srgbClr val="CCCCFF">
                            <a:gamma/>
                            <a:shade val="66667"/>
                            <a:invGamma/>
                          </a:srgbClr>
                        </a:gs>
                      </a:gsLst>
                      <a:lin ang="5400000" scaled="1"/>
                    </a:gradFill>
                  </a:tcPr>
                </a:tc>
                <a:extLst>
                  <a:ext uri="{0D108BD9-81ED-4DB2-BD59-A6C34878D82A}">
                    <a16:rowId xmlns:a16="http://schemas.microsoft.com/office/drawing/2014/main" val="10000"/>
                  </a:ext>
                </a:extLst>
              </a:tr>
              <a:tr h="487363">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1800" b="0" i="0" u="none" strike="noStrike" cap="none" normalizeH="0" baseline="0">
                          <a:ln>
                            <a:noFill/>
                          </a:ln>
                          <a:solidFill>
                            <a:schemeClr val="tx1"/>
                          </a:solidFill>
                          <a:effectLst/>
                          <a:latin typeface="Verdana" pitchFamily="34" charset="0"/>
                        </a:rPr>
                        <a:t>1 millisec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100 bytes</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20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1800" b="0" i="0" u="none" strike="noStrike" cap="none" normalizeH="0" baseline="0">
                          <a:ln>
                            <a:noFill/>
                          </a:ln>
                          <a:solidFill>
                            <a:schemeClr val="tx1"/>
                          </a:solidFill>
                          <a:effectLst/>
                          <a:latin typeface="Verdana" pitchFamily="34" charset="0"/>
                        </a:rPr>
                        <a:t>0.02 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2 Kb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487363">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4</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40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1800" b="0" i="0" u="none" strike="noStrike" cap="none" normalizeH="0" baseline="0">
                          <a:ln>
                            <a:noFill/>
                          </a:ln>
                          <a:solidFill>
                            <a:schemeClr val="tx1"/>
                          </a:solidFill>
                          <a:effectLst/>
                          <a:latin typeface="Verdana" pitchFamily="34" charset="0"/>
                        </a:rPr>
                        <a:t>0.04 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4 Kb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6</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 * 6</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1800" b="0" i="0" u="none" strike="noStrike" cap="none" normalizeH="0" baseline="0">
                          <a:ln>
                            <a:noFill/>
                          </a:ln>
                          <a:solidFill>
                            <a:schemeClr val="tx1"/>
                          </a:solidFill>
                          <a:effectLst/>
                          <a:latin typeface="Verdana" pitchFamily="34" charset="0"/>
                        </a:rPr>
                        <a:t>0.06 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6 Kb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87363">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8</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 * 8</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1800" b="0" i="0" u="none" strike="noStrike" cap="none" normalizeH="0" baseline="0">
                          <a:ln>
                            <a:noFill/>
                          </a:ln>
                          <a:solidFill>
                            <a:schemeClr val="tx1"/>
                          </a:solidFill>
                          <a:effectLst/>
                          <a:latin typeface="Verdana" pitchFamily="34" charset="0"/>
                        </a:rPr>
                        <a:t>0.08 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8 Kb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10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 *10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1800" b="0" i="0" u="none" strike="noStrike" cap="none" normalizeH="0" baseline="0">
                          <a:ln>
                            <a:noFill/>
                          </a:ln>
                          <a:solidFill>
                            <a:schemeClr val="tx1"/>
                          </a:solidFill>
                          <a:effectLst/>
                          <a:latin typeface="Verdana" pitchFamily="34" charset="0"/>
                        </a:rPr>
                        <a:t>0.1 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 Kb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87363">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12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 * 12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1800" b="0" i="0" u="none" strike="noStrike" cap="none" normalizeH="0" baseline="0">
                          <a:ln>
                            <a:noFill/>
                          </a:ln>
                          <a:solidFill>
                            <a:schemeClr val="tx1"/>
                          </a:solidFill>
                          <a:effectLst/>
                          <a:latin typeface="Verdana" pitchFamily="34" charset="0"/>
                        </a:rPr>
                        <a:t>0.12 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12 Kb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85775">
                <a:tc>
                  <a:txBody>
                    <a:bodyPr/>
                    <a:lstStyle/>
                    <a:p>
                      <a:pPr marL="0" marR="0" lvl="0" indent="0" algn="ctr"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1" u="none" strike="noStrike" cap="none" normalizeH="0" baseline="0">
                          <a:ln>
                            <a:noFill/>
                          </a:ln>
                          <a:solidFill>
                            <a:schemeClr val="tx1"/>
                          </a:solidFill>
                          <a:effectLst/>
                          <a:latin typeface="Verdana" pitchFamily="34" charset="0"/>
                        </a:rPr>
                        <a:t>14</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gradFill rotWithShape="1">
                      <a:gsLst>
                        <a:gs pos="0">
                          <a:srgbClr val="99FF66">
                            <a:gamma/>
                            <a:shade val="76078"/>
                            <a:invGamma/>
                          </a:srgbClr>
                        </a:gs>
                        <a:gs pos="50000">
                          <a:srgbClr val="99FF66"/>
                        </a:gs>
                        <a:gs pos="100000">
                          <a:srgbClr val="99FF66">
                            <a:gamma/>
                            <a:shade val="76078"/>
                            <a:invGamma/>
                          </a:srgbClr>
                        </a:gs>
                      </a:gsLst>
                      <a:lin ang="5400000" scaled="1"/>
                    </a:grad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10 * 14</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1800" b="0" i="0" u="none" strike="noStrike" cap="none" normalizeH="0" baseline="0">
                          <a:ln>
                            <a:noFill/>
                          </a:ln>
                          <a:solidFill>
                            <a:schemeClr val="tx1"/>
                          </a:solidFill>
                          <a:effectLst/>
                          <a:latin typeface="Verdana" pitchFamily="34" charset="0"/>
                        </a:rPr>
                        <a:t>0.14 sec</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31850" rtl="0" eaLnBrk="0" fontAlgn="base" latinLnBrk="0" hangingPunct="0">
                        <a:lnSpc>
                          <a:spcPct val="100000"/>
                        </a:lnSpc>
                        <a:spcBef>
                          <a:spcPct val="20000"/>
                        </a:spcBef>
                        <a:spcAft>
                          <a:spcPct val="0"/>
                        </a:spcAft>
                        <a:buClr>
                          <a:schemeClr val="tx1"/>
                        </a:buClr>
                        <a:buSzPct val="75000"/>
                        <a:buFont typeface="Monotype Sorts" pitchFamily="2" charset="2"/>
                        <a:buNone/>
                        <a:tabLst/>
                      </a:pPr>
                      <a:r>
                        <a:rPr kumimoji="0" lang="en-US" sz="2000" b="0" i="0" u="none" strike="noStrike" cap="none" normalizeH="0" baseline="0">
                          <a:ln>
                            <a:noFill/>
                          </a:ln>
                          <a:solidFill>
                            <a:schemeClr val="tx1"/>
                          </a:solidFill>
                          <a:effectLst/>
                          <a:latin typeface="Verdana" pitchFamily="34" charset="0"/>
                        </a:rPr>
                        <a:t>14 Kb</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bl>
          </a:graphicData>
        </a:graphic>
      </p:graphicFrame>
      <p:sp>
        <p:nvSpPr>
          <p:cNvPr id="64567" name="Text Box 55"/>
          <p:cNvSpPr txBox="1">
            <a:spLocks noChangeArrowheads="1"/>
          </p:cNvSpPr>
          <p:nvPr/>
        </p:nvSpPr>
        <p:spPr bwMode="ltGray">
          <a:xfrm>
            <a:off x="228600" y="6096000"/>
            <a:ext cx="8458200" cy="396875"/>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000" b="1" i="1">
                <a:solidFill>
                  <a:srgbClr val="CC3300"/>
                </a:solidFill>
                <a:latin typeface="Times New Roman" pitchFamily="18" charset="0"/>
              </a:rPr>
              <a:t>Assume branching factor b=10; 1000 nodes explored/sec and 100 bytes/node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533400" y="457200"/>
            <a:ext cx="8153400" cy="519113"/>
          </a:xfrm>
          <a:prstGeom prst="rect">
            <a:avLst/>
          </a:prstGeom>
          <a:noFill/>
          <a:ln w="9525">
            <a:noFill/>
            <a:miter lim="800000"/>
            <a:headEnd/>
            <a:tailEnd/>
          </a:ln>
          <a:effectLst/>
        </p:spPr>
        <p:txBody>
          <a:bodyPr>
            <a:spAutoFit/>
          </a:bodyPr>
          <a:lstStyle/>
          <a:p>
            <a:pPr eaLnBrk="1" hangingPunct="1">
              <a:spcBef>
                <a:spcPct val="50000"/>
              </a:spcBef>
            </a:pPr>
            <a:r>
              <a:rPr lang="en-GB" sz="2800">
                <a:solidFill>
                  <a:srgbClr val="A50021"/>
                </a:solidFill>
                <a:latin typeface="Arial" pitchFamily="34" charset="0"/>
              </a:rPr>
              <a:t>Search sequences of depth-first and breadth-first</a:t>
            </a:r>
          </a:p>
        </p:txBody>
      </p:sp>
      <p:pic>
        <p:nvPicPr>
          <p:cNvPr id="21510" name="Picture 6"/>
          <p:cNvPicPr>
            <a:picLocks noChangeAspect="1" noChangeArrowheads="1"/>
          </p:cNvPicPr>
          <p:nvPr/>
        </p:nvPicPr>
        <p:blipFill>
          <a:blip r:embed="rId3" cstate="print"/>
          <a:srcRect/>
          <a:stretch>
            <a:fillRect/>
          </a:stretch>
        </p:blipFill>
        <p:spPr bwMode="auto">
          <a:xfrm>
            <a:off x="2209800" y="1447800"/>
            <a:ext cx="6934200" cy="4981575"/>
          </a:xfrm>
          <a:prstGeom prst="rect">
            <a:avLst/>
          </a:prstGeom>
          <a:noFill/>
          <a:ln w="9525">
            <a:noFill/>
            <a:miter lim="800000"/>
            <a:headEnd/>
            <a:tailEnd/>
          </a:ln>
          <a:effectLst/>
        </p:spPr>
      </p:pic>
      <p:sp>
        <p:nvSpPr>
          <p:cNvPr id="21511" name="Text Box 7"/>
          <p:cNvSpPr txBox="1">
            <a:spLocks noChangeArrowheads="1"/>
          </p:cNvSpPr>
          <p:nvPr/>
        </p:nvSpPr>
        <p:spPr bwMode="auto">
          <a:xfrm>
            <a:off x="914400" y="1676400"/>
            <a:ext cx="3884613" cy="457200"/>
          </a:xfrm>
          <a:prstGeom prst="rect">
            <a:avLst/>
          </a:prstGeom>
          <a:noFill/>
          <a:ln w="9525">
            <a:noFill/>
            <a:miter lim="800000"/>
            <a:headEnd/>
            <a:tailEnd/>
          </a:ln>
          <a:effectLst/>
        </p:spPr>
        <p:txBody>
          <a:bodyPr wrap="none">
            <a:spAutoFit/>
          </a:bodyPr>
          <a:lstStyle/>
          <a:p>
            <a:r>
              <a:rPr lang="en-US" sz="2400"/>
              <a:t>Breadth first: A, B, C, …</a:t>
            </a:r>
          </a:p>
        </p:txBody>
      </p:sp>
      <p:sp>
        <p:nvSpPr>
          <p:cNvPr id="21512" name="Text Box 8"/>
          <p:cNvSpPr txBox="1">
            <a:spLocks noChangeArrowheads="1"/>
          </p:cNvSpPr>
          <p:nvPr/>
        </p:nvSpPr>
        <p:spPr bwMode="auto">
          <a:xfrm>
            <a:off x="990600" y="2514600"/>
            <a:ext cx="3548063" cy="457200"/>
          </a:xfrm>
          <a:prstGeom prst="rect">
            <a:avLst/>
          </a:prstGeom>
          <a:noFill/>
          <a:ln w="9525">
            <a:noFill/>
            <a:miter lim="800000"/>
            <a:headEnd/>
            <a:tailEnd/>
          </a:ln>
          <a:effectLst/>
        </p:spPr>
        <p:txBody>
          <a:bodyPr wrap="none">
            <a:spAutoFit/>
          </a:bodyPr>
          <a:lstStyle/>
          <a:p>
            <a:r>
              <a:rPr lang="en-US" sz="2400" dirty="0"/>
              <a:t>Depth first: 1, 2, 3,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304800"/>
            <a:ext cx="8686800" cy="755650"/>
          </a:xfrm>
        </p:spPr>
        <p:txBody>
          <a:bodyPr>
            <a:normAutofit/>
          </a:bodyPr>
          <a:lstStyle/>
          <a:p>
            <a:r>
              <a:rPr lang="en-US" sz="3600" dirty="0"/>
              <a:t>Comparing the ordering of search sequences</a:t>
            </a:r>
          </a:p>
        </p:txBody>
      </p:sp>
      <p:sp>
        <p:nvSpPr>
          <p:cNvPr id="91139" name="Rectangle 3"/>
          <p:cNvSpPr>
            <a:spLocks noGrp="1" noChangeArrowheads="1"/>
          </p:cNvSpPr>
          <p:nvPr>
            <p:ph type="body" idx="1"/>
          </p:nvPr>
        </p:nvSpPr>
        <p:spPr>
          <a:xfrm>
            <a:off x="457200" y="1066800"/>
            <a:ext cx="8229600" cy="5257800"/>
          </a:xfrm>
        </p:spPr>
        <p:txBody>
          <a:bodyPr/>
          <a:lstStyle/>
          <a:p>
            <a:r>
              <a:rPr lang="en-US" sz="2400" dirty="0"/>
              <a:t>Determine the order of nodes (states) to be examined</a:t>
            </a:r>
          </a:p>
          <a:p>
            <a:r>
              <a:rPr lang="en-US" sz="2400" dirty="0"/>
              <a:t>Breadth-first search</a:t>
            </a:r>
          </a:p>
          <a:p>
            <a:pPr lvl="1"/>
            <a:r>
              <a:rPr lang="en-US" sz="2700" dirty="0"/>
              <a:t>When a state is examined, all of its children are examined, one after another</a:t>
            </a:r>
          </a:p>
          <a:p>
            <a:pPr lvl="1"/>
            <a:r>
              <a:rPr lang="en-US" sz="2700" dirty="0"/>
              <a:t>Explore the search space in a level-by-level fashion</a:t>
            </a:r>
          </a:p>
          <a:p>
            <a:r>
              <a:rPr lang="en-US" sz="2400" dirty="0"/>
              <a:t>Depth-first search </a:t>
            </a:r>
          </a:p>
          <a:p>
            <a:pPr lvl="1"/>
            <a:r>
              <a:rPr lang="en-US" sz="2700" dirty="0"/>
              <a:t>When a state is examined, all of its children and their descendants are examined before any of its siblings</a:t>
            </a:r>
          </a:p>
          <a:p>
            <a:pPr lvl="1"/>
            <a:r>
              <a:rPr lang="en-US" sz="2700" dirty="0"/>
              <a:t>Go deeper into the search space where possible</a:t>
            </a:r>
          </a:p>
          <a:p>
            <a:endParaRPr lang="en-US"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5" name="Picture 3"/>
          <p:cNvPicPr>
            <a:picLocks noChangeAspect="1" noChangeArrowheads="1"/>
          </p:cNvPicPr>
          <p:nvPr/>
        </p:nvPicPr>
        <p:blipFill>
          <a:blip r:embed="rId3" cstate="print"/>
          <a:srcRect/>
          <a:stretch>
            <a:fillRect/>
          </a:stretch>
        </p:blipFill>
        <p:spPr bwMode="auto">
          <a:xfrm>
            <a:off x="0" y="673100"/>
            <a:ext cx="8839200" cy="6184900"/>
          </a:xfrm>
          <a:prstGeom prst="rect">
            <a:avLst/>
          </a:prstGeom>
          <a:noFill/>
          <a:ln w="9525">
            <a:noFill/>
            <a:miter lim="800000"/>
            <a:headEnd/>
            <a:tailEnd/>
          </a:ln>
          <a:effectLst/>
        </p:spPr>
      </p:pic>
      <p:sp>
        <p:nvSpPr>
          <p:cNvPr id="49156" name="Text Box 4"/>
          <p:cNvSpPr txBox="1">
            <a:spLocks noChangeArrowheads="1"/>
          </p:cNvSpPr>
          <p:nvPr/>
        </p:nvSpPr>
        <p:spPr bwMode="auto">
          <a:xfrm>
            <a:off x="533400" y="228600"/>
            <a:ext cx="8077200" cy="519113"/>
          </a:xfrm>
          <a:prstGeom prst="rect">
            <a:avLst/>
          </a:prstGeom>
          <a:noFill/>
          <a:ln w="9525">
            <a:noFill/>
            <a:miter lim="800000"/>
            <a:headEnd/>
            <a:tailEnd/>
          </a:ln>
          <a:effectLst/>
        </p:spPr>
        <p:txBody>
          <a:bodyPr>
            <a:spAutoFit/>
          </a:bodyPr>
          <a:lstStyle/>
          <a:p>
            <a:pPr eaLnBrk="1" hangingPunct="1">
              <a:spcBef>
                <a:spcPct val="50000"/>
              </a:spcBef>
            </a:pPr>
            <a:r>
              <a:rPr lang="en-GB" sz="2800">
                <a:solidFill>
                  <a:srgbClr val="A50021"/>
                </a:solidFill>
                <a:latin typeface="Arial" pitchFamily="34" charset="0"/>
              </a:rPr>
              <a:t>Breadth-first search of the 8-puzzle</a:t>
            </a:r>
          </a:p>
        </p:txBody>
      </p:sp>
      <p:sp>
        <p:nvSpPr>
          <p:cNvPr id="49159" name="Text Box 7"/>
          <p:cNvSpPr txBox="1">
            <a:spLocks noChangeArrowheads="1"/>
          </p:cNvSpPr>
          <p:nvPr/>
        </p:nvSpPr>
        <p:spPr bwMode="auto">
          <a:xfrm>
            <a:off x="6324600" y="1524000"/>
            <a:ext cx="279400" cy="366713"/>
          </a:xfrm>
          <a:prstGeom prst="rect">
            <a:avLst/>
          </a:prstGeom>
          <a:noFill/>
          <a:ln w="9525">
            <a:noFill/>
            <a:miter lim="800000"/>
            <a:headEnd/>
            <a:tailEnd/>
          </a:ln>
          <a:effectLst/>
        </p:spPr>
        <p:txBody>
          <a:bodyPr>
            <a:spAutoFit/>
          </a:bodyPr>
          <a:lstStyle/>
          <a:p>
            <a:r>
              <a:rPr lang="en-US" dirty="0">
                <a:sym typeface="Wingdings" pitchFamily="2" charset="2"/>
              </a:rPr>
              <a:t></a:t>
            </a:r>
          </a:p>
        </p:txBody>
      </p:sp>
      <p:sp>
        <p:nvSpPr>
          <p:cNvPr id="49161" name="Text Box 9"/>
          <p:cNvSpPr txBox="1">
            <a:spLocks noChangeArrowheads="1"/>
          </p:cNvSpPr>
          <p:nvPr/>
        </p:nvSpPr>
        <p:spPr bwMode="auto">
          <a:xfrm>
            <a:off x="2819400" y="1524000"/>
            <a:ext cx="279400" cy="366713"/>
          </a:xfrm>
          <a:prstGeom prst="rect">
            <a:avLst/>
          </a:prstGeom>
          <a:noFill/>
          <a:ln w="9525">
            <a:noFill/>
            <a:miter lim="800000"/>
            <a:headEnd/>
            <a:tailEnd/>
          </a:ln>
          <a:effectLst/>
        </p:spPr>
        <p:txBody>
          <a:bodyPr>
            <a:spAutoFit/>
          </a:bodyPr>
          <a:lstStyle/>
          <a:p>
            <a:r>
              <a:rPr lang="en-US" dirty="0">
                <a:sym typeface="Wingdings" pitchFamily="2" charset="2"/>
              </a:rPr>
              <a:t></a:t>
            </a:r>
          </a:p>
        </p:txBody>
      </p:sp>
      <p:sp>
        <p:nvSpPr>
          <p:cNvPr id="49162" name="Text Box 10"/>
          <p:cNvSpPr txBox="1">
            <a:spLocks noChangeArrowheads="1"/>
          </p:cNvSpPr>
          <p:nvPr/>
        </p:nvSpPr>
        <p:spPr bwMode="auto">
          <a:xfrm>
            <a:off x="4800600" y="1524000"/>
            <a:ext cx="279400" cy="366713"/>
          </a:xfrm>
          <a:prstGeom prst="rect">
            <a:avLst/>
          </a:prstGeom>
          <a:noFill/>
          <a:ln w="9525">
            <a:noFill/>
            <a:miter lim="800000"/>
            <a:headEnd/>
            <a:tailEnd/>
          </a:ln>
          <a:effectLst/>
        </p:spPr>
        <p:txBody>
          <a:bodyPr>
            <a:spAutoFit/>
          </a:bodyPr>
          <a:lstStyle/>
          <a:p>
            <a:r>
              <a:rPr lang="en-US" dirty="0">
                <a:sym typeface="Wingdings" pitchFamily="2" charset="2"/>
              </a:rPr>
              <a:t></a:t>
            </a:r>
          </a:p>
        </p:txBody>
      </p:sp>
      <p:sp>
        <p:nvSpPr>
          <p:cNvPr id="49163" name="Text Box 11"/>
          <p:cNvSpPr txBox="1">
            <a:spLocks noChangeArrowheads="1"/>
          </p:cNvSpPr>
          <p:nvPr/>
        </p:nvSpPr>
        <p:spPr bwMode="auto">
          <a:xfrm>
            <a:off x="7391400" y="1905000"/>
            <a:ext cx="1441450" cy="457200"/>
          </a:xfrm>
          <a:prstGeom prst="rect">
            <a:avLst/>
          </a:prstGeom>
          <a:noFill/>
          <a:ln w="9525">
            <a:noFill/>
            <a:miter lim="800000"/>
            <a:headEnd/>
            <a:tailEnd/>
          </a:ln>
          <a:effectLst/>
        </p:spPr>
        <p:txBody>
          <a:bodyPr wrap="none">
            <a:spAutoFit/>
          </a:bodyPr>
          <a:lstStyle/>
          <a:p>
            <a:r>
              <a:rPr lang="en-US" sz="1200"/>
              <a:t>Cannot move </a:t>
            </a:r>
          </a:p>
          <a:p>
            <a:r>
              <a:rPr lang="en-US" sz="1200"/>
              <a:t>blank downward</a:t>
            </a:r>
          </a:p>
        </p:txBody>
      </p:sp>
      <p:sp>
        <p:nvSpPr>
          <p:cNvPr id="49164" name="Text Box 12"/>
          <p:cNvSpPr txBox="1">
            <a:spLocks noChangeArrowheads="1"/>
          </p:cNvSpPr>
          <p:nvPr/>
        </p:nvSpPr>
        <p:spPr bwMode="auto">
          <a:xfrm>
            <a:off x="8001000" y="1600200"/>
            <a:ext cx="279400" cy="366713"/>
          </a:xfrm>
          <a:prstGeom prst="rect">
            <a:avLst/>
          </a:prstGeom>
          <a:noFill/>
          <a:ln w="9525">
            <a:noFill/>
            <a:miter lim="800000"/>
            <a:headEnd/>
            <a:tailEnd/>
          </a:ln>
          <a:effectLst/>
        </p:spPr>
        <p:txBody>
          <a:bodyPr>
            <a:spAutoFit/>
          </a:bodyPr>
          <a:lstStyle/>
          <a:p>
            <a:r>
              <a:rPr lang="en-US" dirty="0">
                <a:sym typeface="Wingdings" pitchFamily="2" charset="2"/>
              </a:rPr>
              <a:t></a:t>
            </a:r>
          </a:p>
        </p:txBody>
      </p:sp>
      <p:sp>
        <p:nvSpPr>
          <p:cNvPr id="49165" name="Text Box 13"/>
          <p:cNvSpPr txBox="1">
            <a:spLocks noChangeArrowheads="1"/>
          </p:cNvSpPr>
          <p:nvPr/>
        </p:nvSpPr>
        <p:spPr bwMode="auto">
          <a:xfrm>
            <a:off x="762000" y="2667000"/>
            <a:ext cx="279400" cy="366713"/>
          </a:xfrm>
          <a:prstGeom prst="rect">
            <a:avLst/>
          </a:prstGeom>
          <a:noFill/>
          <a:ln w="9525">
            <a:noFill/>
            <a:miter lim="800000"/>
            <a:headEnd/>
            <a:tailEnd/>
          </a:ln>
          <a:effectLst/>
        </p:spPr>
        <p:txBody>
          <a:bodyPr>
            <a:spAutoFit/>
          </a:bodyPr>
          <a:lstStyle/>
          <a:p>
            <a:r>
              <a:rPr lang="en-US" dirty="0">
                <a:solidFill>
                  <a:srgbClr val="CC3300"/>
                </a:solidFill>
                <a:sym typeface="Wingdings" pitchFamily="2" charset="2"/>
              </a:rPr>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1" name="Picture 3"/>
          <p:cNvPicPr>
            <a:picLocks noChangeAspect="1" noChangeArrowheads="1"/>
          </p:cNvPicPr>
          <p:nvPr/>
        </p:nvPicPr>
        <p:blipFill>
          <a:blip r:embed="rId3" cstate="print"/>
          <a:srcRect/>
          <a:stretch>
            <a:fillRect/>
          </a:stretch>
        </p:blipFill>
        <p:spPr bwMode="auto">
          <a:xfrm>
            <a:off x="457200" y="762000"/>
            <a:ext cx="7010400" cy="5803900"/>
          </a:xfrm>
          <a:prstGeom prst="rect">
            <a:avLst/>
          </a:prstGeom>
          <a:noFill/>
          <a:ln w="9525">
            <a:noFill/>
            <a:miter lim="800000"/>
            <a:headEnd/>
            <a:tailEnd/>
          </a:ln>
          <a:effectLst/>
        </p:spPr>
      </p:pic>
      <p:sp>
        <p:nvSpPr>
          <p:cNvPr id="53252" name="Text Box 4"/>
          <p:cNvSpPr txBox="1">
            <a:spLocks noChangeArrowheads="1"/>
          </p:cNvSpPr>
          <p:nvPr/>
        </p:nvSpPr>
        <p:spPr bwMode="auto">
          <a:xfrm>
            <a:off x="0" y="228600"/>
            <a:ext cx="9144000" cy="519113"/>
          </a:xfrm>
          <a:prstGeom prst="rect">
            <a:avLst/>
          </a:prstGeom>
          <a:noFill/>
          <a:ln w="9525">
            <a:noFill/>
            <a:miter lim="800000"/>
            <a:headEnd/>
            <a:tailEnd/>
          </a:ln>
          <a:effectLst/>
        </p:spPr>
        <p:txBody>
          <a:bodyPr>
            <a:spAutoFit/>
          </a:bodyPr>
          <a:lstStyle/>
          <a:p>
            <a:pPr eaLnBrk="1" hangingPunct="1">
              <a:spcBef>
                <a:spcPct val="50000"/>
              </a:spcBef>
            </a:pPr>
            <a:r>
              <a:rPr lang="en-GB" sz="2800">
                <a:solidFill>
                  <a:srgbClr val="A50021"/>
                </a:solidFill>
                <a:latin typeface="Arial" pitchFamily="34" charset="0"/>
              </a:rPr>
              <a:t>Depth-first search of 8-puzzle with a depth bound of 5</a:t>
            </a:r>
          </a:p>
        </p:txBody>
      </p:sp>
      <p:sp>
        <p:nvSpPr>
          <p:cNvPr id="53254" name="Text Box 6"/>
          <p:cNvSpPr txBox="1">
            <a:spLocks noChangeArrowheads="1"/>
          </p:cNvSpPr>
          <p:nvPr/>
        </p:nvSpPr>
        <p:spPr bwMode="auto">
          <a:xfrm>
            <a:off x="7467600" y="5257800"/>
            <a:ext cx="1381125" cy="730250"/>
          </a:xfrm>
          <a:prstGeom prst="rect">
            <a:avLst/>
          </a:prstGeom>
          <a:noFill/>
          <a:ln w="9525">
            <a:noFill/>
            <a:miter lim="800000"/>
            <a:headEnd/>
            <a:tailEnd/>
          </a:ln>
          <a:effectLst/>
        </p:spPr>
        <p:txBody>
          <a:bodyPr wrap="none">
            <a:spAutoFit/>
          </a:bodyPr>
          <a:lstStyle/>
          <a:p>
            <a:pPr algn="l"/>
            <a:r>
              <a:rPr lang="en-US" sz="1400"/>
              <a:t>Breadth-first </a:t>
            </a:r>
          </a:p>
          <a:p>
            <a:pPr algn="l"/>
            <a:r>
              <a:rPr lang="en-US" sz="1400"/>
              <a:t>took </a:t>
            </a:r>
          </a:p>
          <a:p>
            <a:pPr algn="l"/>
            <a:r>
              <a:rPr lang="en-US" sz="1400"/>
              <a:t>46 nodes.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0"/>
            <a:ext cx="8229600" cy="1143000"/>
          </a:xfrm>
          <a:noFill/>
          <a:ln/>
        </p:spPr>
        <p:txBody>
          <a:bodyPr/>
          <a:lstStyle/>
          <a:p>
            <a:r>
              <a:rPr lang="en-US" dirty="0"/>
              <a:t>Summery of Today’s Lecture</a:t>
            </a:r>
          </a:p>
        </p:txBody>
      </p:sp>
      <p:sp>
        <p:nvSpPr>
          <p:cNvPr id="37891" name="Rectangle 3"/>
          <p:cNvSpPr>
            <a:spLocks noGrp="1" noChangeArrowheads="1"/>
          </p:cNvSpPr>
          <p:nvPr>
            <p:ph type="body" idx="1"/>
          </p:nvPr>
        </p:nvSpPr>
        <p:spPr>
          <a:xfrm>
            <a:off x="457200" y="990600"/>
            <a:ext cx="7848600" cy="5638800"/>
          </a:xfrm>
          <a:noFill/>
          <a:ln/>
        </p:spPr>
        <p:txBody>
          <a:bodyPr>
            <a:noAutofit/>
          </a:bodyPr>
          <a:lstStyle/>
          <a:p>
            <a:r>
              <a:rPr lang="en-US" sz="2800" dirty="0"/>
              <a:t>Types  of search Algorithms</a:t>
            </a:r>
          </a:p>
          <a:p>
            <a:r>
              <a:rPr lang="en-US" sz="2800" dirty="0"/>
              <a:t>Uninformed Search</a:t>
            </a:r>
          </a:p>
          <a:p>
            <a:r>
              <a:rPr lang="en-US" sz="2800" dirty="0"/>
              <a:t>Informed Search  </a:t>
            </a:r>
          </a:p>
          <a:p>
            <a:r>
              <a:rPr lang="en-US" sz="2800" dirty="0"/>
              <a:t>Breadth-first searching</a:t>
            </a:r>
          </a:p>
          <a:p>
            <a:r>
              <a:rPr lang="en-US" sz="2800" dirty="0"/>
              <a:t>Depth-first search</a:t>
            </a:r>
          </a:p>
          <a:p>
            <a:r>
              <a:rPr lang="en-US" sz="2800" dirty="0"/>
              <a:t>Compare breadth first and depth first</a:t>
            </a:r>
          </a:p>
          <a:p>
            <a:endParaRPr lang="en-US" sz="2800" dirty="0"/>
          </a:p>
          <a:p>
            <a:endParaRPr lang="en-US" sz="2800" dirty="0"/>
          </a:p>
          <a:p>
            <a:pPr lvl="1"/>
            <a:endParaRPr lang="en-US" sz="2400" dirty="0"/>
          </a:p>
          <a:p>
            <a:endParaRPr lang="en-US" sz="2800" dirty="0"/>
          </a:p>
          <a:p>
            <a:endParaRPr lang="en-US" sz="2800" dirty="0"/>
          </a:p>
          <a:p>
            <a:pPr>
              <a:buNone/>
            </a:pPr>
            <a:endParaRPr lang="en-US" altLang="zh-TW" sz="2800" dirty="0">
              <a:latin typeface="Arial" pitchFamily="34" charset="0"/>
              <a:cs typeface="Arial" pitchFamily="34" charset="0"/>
            </a:endParaRPr>
          </a:p>
          <a:p>
            <a:endParaRPr lang="en-US" altLang="zh-TW" sz="2800" dirty="0"/>
          </a:p>
          <a:p>
            <a:pPr>
              <a:buNone/>
            </a:pPr>
            <a:br>
              <a:rPr lang="en-US" sz="1800" dirty="0"/>
            </a:br>
            <a:endParaRPr lang="en-US" sz="18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a:t>Two main types of search </a:t>
            </a:r>
          </a:p>
        </p:txBody>
      </p:sp>
      <p:sp>
        <p:nvSpPr>
          <p:cNvPr id="3" name="Content Placeholder 2"/>
          <p:cNvSpPr txBox="1">
            <a:spLocks/>
          </p:cNvSpPr>
          <p:nvPr/>
        </p:nvSpPr>
        <p:spPr>
          <a:xfrm>
            <a:off x="457200" y="1371600"/>
            <a:ext cx="8229600" cy="4754563"/>
          </a:xfrm>
          <a:prstGeom prst="rect">
            <a:avLst/>
          </a:prstGeom>
        </p:spPr>
        <p:txBody>
          <a:bodyPr>
            <a:normAutofit fontScale="92500" lnSpcReduction="10000"/>
          </a:bodyPr>
          <a:lstStyle/>
          <a:p>
            <a:pPr marL="342900" indent="-342900">
              <a:lnSpc>
                <a:spcPct val="90000"/>
              </a:lnSpc>
              <a:spcBef>
                <a:spcPct val="20000"/>
              </a:spcBef>
              <a:buFont typeface="Arial" charset="0"/>
              <a:buChar char="•"/>
            </a:pPr>
            <a:r>
              <a:rPr lang="en-US" sz="2400" dirty="0"/>
              <a:t>All search strategies are distinguished by the Order in which nodes are expanded </a:t>
            </a:r>
          </a:p>
          <a:p>
            <a:pPr marL="457200" lvl="0" indent="-457200">
              <a:lnSpc>
                <a:spcPct val="90000"/>
              </a:lnSpc>
              <a:spcBef>
                <a:spcPct val="20000"/>
              </a:spcBef>
              <a:buFont typeface="+mj-lt"/>
              <a:buAutoNum type="arabicPeriod"/>
            </a:pPr>
            <a:r>
              <a:rPr lang="en-US" sz="2400" dirty="0"/>
              <a:t>Uninformed search methods (Blind search) have access only to the problem definition.  </a:t>
            </a:r>
          </a:p>
          <a:p>
            <a:pPr marL="800100" lvl="1" indent="-342900">
              <a:lnSpc>
                <a:spcPct val="90000"/>
              </a:lnSpc>
              <a:spcBef>
                <a:spcPct val="20000"/>
              </a:spcBef>
              <a:buFont typeface="Arial" pitchFamily="34" charset="0"/>
              <a:buChar char="•"/>
            </a:pPr>
            <a:r>
              <a:rPr lang="en-US" sz="2400" dirty="0"/>
              <a:t>Breadth-first search</a:t>
            </a:r>
          </a:p>
          <a:p>
            <a:pPr marL="800100" lvl="1" indent="-342900">
              <a:lnSpc>
                <a:spcPct val="90000"/>
              </a:lnSpc>
              <a:spcBef>
                <a:spcPct val="20000"/>
              </a:spcBef>
              <a:buFont typeface="Arial" pitchFamily="34" charset="0"/>
              <a:buChar char="•"/>
            </a:pPr>
            <a:r>
              <a:rPr lang="en-US" sz="2400" dirty="0"/>
              <a:t>Uniform-cost search</a:t>
            </a:r>
          </a:p>
          <a:p>
            <a:pPr marL="800100" lvl="1" indent="-342900">
              <a:lnSpc>
                <a:spcPct val="90000"/>
              </a:lnSpc>
              <a:spcBef>
                <a:spcPct val="20000"/>
              </a:spcBef>
              <a:buFont typeface="Arial" pitchFamily="34" charset="0"/>
              <a:buChar char="•"/>
            </a:pPr>
            <a:r>
              <a:rPr lang="en-US" sz="2400" dirty="0"/>
              <a:t>Depth-first search</a:t>
            </a:r>
          </a:p>
          <a:p>
            <a:pPr marL="800100" lvl="1" indent="-342900">
              <a:lnSpc>
                <a:spcPct val="90000"/>
              </a:lnSpc>
              <a:spcBef>
                <a:spcPct val="20000"/>
              </a:spcBef>
              <a:buFont typeface="Arial" pitchFamily="34" charset="0"/>
              <a:buChar char="•"/>
            </a:pPr>
            <a:r>
              <a:rPr lang="en-US" sz="2400" dirty="0"/>
              <a:t>Iterative deepening search</a:t>
            </a:r>
          </a:p>
          <a:p>
            <a:pPr marL="800100" lvl="1" indent="-342900">
              <a:lnSpc>
                <a:spcPct val="90000"/>
              </a:lnSpc>
              <a:spcBef>
                <a:spcPct val="20000"/>
              </a:spcBef>
              <a:buFont typeface="Arial" pitchFamily="34" charset="0"/>
              <a:buChar char="•"/>
            </a:pPr>
            <a:r>
              <a:rPr lang="en-US" sz="2400" dirty="0"/>
              <a:t>Bidirectional search</a:t>
            </a:r>
          </a:p>
          <a:p>
            <a:pPr marL="457200" indent="-457200">
              <a:lnSpc>
                <a:spcPct val="90000"/>
              </a:lnSpc>
              <a:spcBef>
                <a:spcPct val="20000"/>
              </a:spcBef>
              <a:buFont typeface="+mj-lt"/>
              <a:buAutoNum type="arabicPeriod"/>
            </a:pPr>
            <a:r>
              <a:rPr lang="en-US" sz="2400" dirty="0"/>
              <a:t>Informed search methods may have access to a heuristic function h(n) that estimate the cost of a solution from n.  </a:t>
            </a:r>
          </a:p>
          <a:p>
            <a:pPr marL="800100" lvl="1" indent="-342900">
              <a:lnSpc>
                <a:spcPct val="90000"/>
              </a:lnSpc>
              <a:spcBef>
                <a:spcPct val="20000"/>
              </a:spcBef>
              <a:buFont typeface="Arial" pitchFamily="34" charset="0"/>
              <a:buChar char="•"/>
            </a:pPr>
            <a:r>
              <a:rPr lang="en-US" sz="2400" dirty="0"/>
              <a:t>Greedy best-first  search</a:t>
            </a:r>
          </a:p>
          <a:p>
            <a:pPr marL="800100" lvl="1" indent="-342900">
              <a:lnSpc>
                <a:spcPct val="90000"/>
              </a:lnSpc>
              <a:spcBef>
                <a:spcPct val="20000"/>
              </a:spcBef>
              <a:buFont typeface="Arial" pitchFamily="34" charset="0"/>
              <a:buChar char="•"/>
            </a:pPr>
            <a:r>
              <a:rPr lang="en-US" sz="2400" dirty="0"/>
              <a:t>A* search</a:t>
            </a:r>
          </a:p>
          <a:p>
            <a:pPr marL="800100" lvl="1" indent="-342900">
              <a:lnSpc>
                <a:spcPct val="90000"/>
              </a:lnSpc>
              <a:spcBef>
                <a:spcPct val="20000"/>
              </a:spcBef>
              <a:buFont typeface="Arial" pitchFamily="34" charset="0"/>
              <a:buChar char="•"/>
            </a:pPr>
            <a:r>
              <a:rPr lang="en-US" sz="2400" dirty="0"/>
              <a:t>Recursive best-first search (RBFS) search</a:t>
            </a:r>
          </a:p>
          <a:p>
            <a:pPr marL="800100" lvl="1" indent="-342900">
              <a:lnSpc>
                <a:spcPct val="90000"/>
              </a:lnSpc>
              <a:spcBef>
                <a:spcPct val="20000"/>
              </a:spcBef>
            </a:pPr>
            <a:endParaRPr lang="en-US" sz="2400" dirty="0"/>
          </a:p>
          <a:p>
            <a:pPr marL="342900" indent="-342900">
              <a:lnSpc>
                <a:spcPct val="90000"/>
              </a:lnSpc>
              <a:spcBef>
                <a:spcPct val="20000"/>
              </a:spcBef>
              <a:buFont typeface="Arial" charset="0"/>
              <a:buChar char="•"/>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Uninformed Search</a:t>
            </a:r>
          </a:p>
        </p:txBody>
      </p:sp>
      <p:sp>
        <p:nvSpPr>
          <p:cNvPr id="3" name="Content Placeholder 2"/>
          <p:cNvSpPr>
            <a:spLocks noGrp="1"/>
          </p:cNvSpPr>
          <p:nvPr>
            <p:ph idx="1"/>
          </p:nvPr>
        </p:nvSpPr>
        <p:spPr/>
        <p:txBody>
          <a:bodyPr>
            <a:normAutofit fontScale="85000" lnSpcReduction="20000"/>
          </a:bodyPr>
          <a:lstStyle/>
          <a:p>
            <a:r>
              <a:rPr lang="en-US" dirty="0"/>
              <a:t>Sometimes we may not get much relevant information to solve a problem.</a:t>
            </a:r>
          </a:p>
          <a:p>
            <a:r>
              <a:rPr lang="en-US" dirty="0"/>
              <a:t>Suppose we lost our car key and we are not able to recall where we left, we have to search for the key with some information such as in which places we used to place it. It may be our pant pocket or may be the table drawer. If it is not there then we have to search the whole house to get it. The best solution would be to search in the places from the table to the wardrobe. Here we need to search blindly with less clue. </a:t>
            </a:r>
          </a:p>
          <a:p>
            <a:r>
              <a:rPr lang="en-US" dirty="0"/>
              <a:t>This type of search is called uninformed search or blind search.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lstStyle/>
          <a:p>
            <a:r>
              <a:rPr lang="en-US" sz="3200" dirty="0"/>
              <a:t>Uninformed Search and Exploration</a:t>
            </a:r>
            <a:endParaRPr lang="en-US" dirty="0"/>
          </a:p>
        </p:txBody>
      </p:sp>
      <p:sp>
        <p:nvSpPr>
          <p:cNvPr id="9" name="Rectangle 3" descr="Rectangle: Click to edit Master text styles&#10;Second level&#10;Third level&#10;Fourth level&#10;Fifth level"/>
          <p:cNvSpPr txBox="1">
            <a:spLocks noChangeArrowheads="1"/>
          </p:cNvSpPr>
          <p:nvPr/>
        </p:nvSpPr>
        <p:spPr>
          <a:xfrm>
            <a:off x="609600" y="1295400"/>
            <a:ext cx="7772400" cy="495300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Blind search – BFS, DFS, uniform cost</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no notion concept of the “right direction”</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can only recognize goal once it’s achieved</a:t>
            </a:r>
          </a:p>
          <a:p>
            <a:pPr marL="640080" marR="0" lvl="1" indent="-274320"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3" name="Group 5"/>
          <p:cNvGrpSpPr>
            <a:grpSpLocks/>
          </p:cNvGrpSpPr>
          <p:nvPr/>
        </p:nvGrpSpPr>
        <p:grpSpPr bwMode="auto">
          <a:xfrm>
            <a:off x="5562600" y="3200400"/>
            <a:ext cx="2238375" cy="2209800"/>
            <a:chOff x="1392" y="1734"/>
            <a:chExt cx="1938" cy="1866"/>
          </a:xfrm>
        </p:grpSpPr>
        <p:pic>
          <p:nvPicPr>
            <p:cNvPr id="12" name="Picture 6"/>
            <p:cNvPicPr>
              <a:picLocks noChangeAspect="1" noChangeArrowheads="1"/>
            </p:cNvPicPr>
            <p:nvPr/>
          </p:nvPicPr>
          <p:blipFill>
            <a:blip r:embed="rId2" cstate="print"/>
            <a:srcRect/>
            <a:stretch>
              <a:fillRect/>
            </a:stretch>
          </p:blipFill>
          <p:spPr bwMode="auto">
            <a:xfrm>
              <a:off x="1392" y="1734"/>
              <a:ext cx="1938" cy="1835"/>
            </a:xfrm>
            <a:prstGeom prst="rect">
              <a:avLst/>
            </a:prstGeom>
            <a:noFill/>
            <a:ln w="9525">
              <a:noFill/>
              <a:miter lim="800000"/>
              <a:headEnd/>
              <a:tailEnd/>
            </a:ln>
            <a:effectLst/>
          </p:spPr>
        </p:pic>
        <p:sp>
          <p:nvSpPr>
            <p:cNvPr id="13" name="Rectangle 7"/>
            <p:cNvSpPr>
              <a:spLocks noChangeArrowheads="1"/>
            </p:cNvSpPr>
            <p:nvPr/>
          </p:nvSpPr>
          <p:spPr bwMode="auto">
            <a:xfrm>
              <a:off x="2688" y="3312"/>
              <a:ext cx="624" cy="288"/>
            </a:xfrm>
            <a:prstGeom prst="rect">
              <a:avLst/>
            </a:prstGeom>
            <a:solidFill>
              <a:schemeClr val="bg1"/>
            </a:solidFill>
            <a:ln w="9525">
              <a:noFill/>
              <a:miter lim="800000"/>
              <a:headEnd/>
              <a:tailEnd/>
            </a:ln>
            <a:effectLst/>
          </p:spPr>
          <p:txBody>
            <a:bodyPr wrap="none" anchor="ctr"/>
            <a:lstStyle/>
            <a:p>
              <a:endParaRPr 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Search</a:t>
            </a:r>
          </a:p>
        </p:txBody>
      </p:sp>
      <p:sp>
        <p:nvSpPr>
          <p:cNvPr id="3" name="Content Placeholder 2"/>
          <p:cNvSpPr>
            <a:spLocks noGrp="1"/>
          </p:cNvSpPr>
          <p:nvPr>
            <p:ph idx="1"/>
          </p:nvPr>
        </p:nvSpPr>
        <p:spPr/>
        <p:txBody>
          <a:bodyPr>
            <a:normAutofit fontScale="92500"/>
          </a:bodyPr>
          <a:lstStyle/>
          <a:p>
            <a:r>
              <a:rPr lang="en-US" dirty="0"/>
              <a:t>We can solve the problem in an efficient manner if we have relevant information, clues or hints. The clues that help solve the problem constitute heuristic information. </a:t>
            </a:r>
          </a:p>
          <a:p>
            <a:r>
              <a:rPr lang="en-US" dirty="0"/>
              <a:t>Informed  search is also called heuristic search. </a:t>
            </a:r>
          </a:p>
          <a:p>
            <a:r>
              <a:rPr lang="en-US" dirty="0"/>
              <a:t>Instead of searching one path or many paths just like that informed search uses the given heuristic information to decide whether or not to explore the current state further.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r>
              <a:rPr lang="en-US" sz="3600"/>
              <a:t>Informed Search</a:t>
            </a:r>
          </a:p>
        </p:txBody>
      </p:sp>
      <p:sp>
        <p:nvSpPr>
          <p:cNvPr id="284675" name="Rectangle 3" descr="Rectangle: Click to edit Master text styles&#10;Second level&#10;Third level&#10;Fourth level&#10;Fifth level"/>
          <p:cNvSpPr>
            <a:spLocks noGrp="1" noChangeArrowheads="1"/>
          </p:cNvSpPr>
          <p:nvPr>
            <p:ph type="body" idx="1"/>
          </p:nvPr>
        </p:nvSpPr>
        <p:spPr/>
        <p:txBody>
          <a:bodyPr>
            <a:normAutofit/>
          </a:bodyPr>
          <a:lstStyle/>
          <a:p>
            <a:pPr>
              <a:lnSpc>
                <a:spcPct val="90000"/>
              </a:lnSpc>
            </a:pPr>
            <a:r>
              <a:rPr lang="en-US" sz="2800"/>
              <a:t>Add domain-specific information to select the best path along which to continue searching</a:t>
            </a:r>
          </a:p>
          <a:p>
            <a:pPr>
              <a:lnSpc>
                <a:spcPct val="90000"/>
              </a:lnSpc>
            </a:pPr>
            <a:r>
              <a:rPr lang="en-US" sz="2800"/>
              <a:t>Define a heuristic function, </a:t>
            </a:r>
            <a:r>
              <a:rPr lang="en-US" sz="2800" b="1"/>
              <a:t>h(n)</a:t>
            </a:r>
            <a:r>
              <a:rPr lang="en-US" sz="2800"/>
              <a:t>, that estimates the “goodness” of a node n. </a:t>
            </a:r>
          </a:p>
          <a:p>
            <a:pPr>
              <a:lnSpc>
                <a:spcPct val="90000"/>
              </a:lnSpc>
            </a:pPr>
            <a:r>
              <a:rPr lang="en-US" sz="2800"/>
              <a:t>Specifically, h(n) = </a:t>
            </a:r>
            <a:r>
              <a:rPr lang="en-US" sz="2800" b="1"/>
              <a:t>estimated cost</a:t>
            </a:r>
            <a:r>
              <a:rPr lang="en-US" sz="2800"/>
              <a:t> (or distance) of minimal cost path from n </a:t>
            </a:r>
            <a:r>
              <a:rPr lang="en-US" sz="2800" b="1"/>
              <a:t>to a goal state</a:t>
            </a:r>
            <a:r>
              <a:rPr lang="en-US" sz="2800"/>
              <a:t>. </a:t>
            </a:r>
          </a:p>
          <a:p>
            <a:pPr>
              <a:lnSpc>
                <a:spcPct val="90000"/>
              </a:lnSpc>
            </a:pPr>
            <a:r>
              <a:rPr lang="en-US" sz="2800"/>
              <a:t>The heuristic function is an estimate, based on domain-specific information that is computable from the current state description, of how close we are to a goal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5161</TotalTime>
  <Words>1577</Words>
  <Application>Microsoft Office PowerPoint</Application>
  <PresentationFormat>On-screen Show (4:3)</PresentationFormat>
  <Paragraphs>365</Paragraphs>
  <Slides>47</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47</vt:i4>
      </vt:variant>
    </vt:vector>
  </HeadingPairs>
  <TitlesOfParts>
    <vt:vector size="57" baseType="lpstr">
      <vt:lpstr>新細明體</vt:lpstr>
      <vt:lpstr>Arial</vt:lpstr>
      <vt:lpstr>Book Antiqua</vt:lpstr>
      <vt:lpstr>Calibri</vt:lpstr>
      <vt:lpstr>Monotype Sorts</vt:lpstr>
      <vt:lpstr>Times New Roman</vt:lpstr>
      <vt:lpstr>Verdana</vt:lpstr>
      <vt:lpstr>Wingdings</vt:lpstr>
      <vt:lpstr>Wingdings 2</vt:lpstr>
      <vt:lpstr>Office Theme</vt:lpstr>
      <vt:lpstr>Artificial Intelligence Lecture No. 7 </vt:lpstr>
      <vt:lpstr>Summary of Previous Lecture</vt:lpstr>
      <vt:lpstr>Today’s Lecture</vt:lpstr>
      <vt:lpstr>Today’s Lecture</vt:lpstr>
      <vt:lpstr>Two main types of search </vt:lpstr>
      <vt:lpstr>Uninformed Search</vt:lpstr>
      <vt:lpstr>Uninformed Search and Exploration</vt:lpstr>
      <vt:lpstr>Informed Search</vt:lpstr>
      <vt:lpstr>Informed Search</vt:lpstr>
      <vt:lpstr>Breadth-first search</vt:lpstr>
      <vt:lpstr>Breadth-first search</vt:lpstr>
      <vt:lpstr>Breadth-first search</vt:lpstr>
      <vt:lpstr>Breadth-first search</vt:lpstr>
      <vt:lpstr>Breadth-first search</vt:lpstr>
      <vt:lpstr>Breadth-first searching</vt:lpstr>
      <vt:lpstr>PowerPoint Presentation</vt:lpstr>
      <vt:lpstr>PowerPoint Presentation</vt:lpstr>
      <vt:lpstr>Properties of breadth-first search</vt:lpstr>
      <vt:lpstr>Breadth-first search tree sample</vt:lpstr>
      <vt:lpstr>Breadth First Complexity</vt:lpstr>
      <vt:lpstr>Time and memory requirement in Breadth-first</vt:lpstr>
      <vt:lpstr>Depth-first search</vt:lpstr>
      <vt:lpstr>Depth-first search</vt:lpstr>
      <vt:lpstr>Depth-first search</vt:lpstr>
      <vt:lpstr>Depth-first search</vt:lpstr>
      <vt:lpstr>Depth-first search</vt:lpstr>
      <vt:lpstr>Depth-first search</vt:lpstr>
      <vt:lpstr>Depth-first search</vt:lpstr>
      <vt:lpstr>Depth-first search</vt:lpstr>
      <vt:lpstr>Depth-first search</vt:lpstr>
      <vt:lpstr>Depth-first search</vt:lpstr>
      <vt:lpstr>Depth-first search</vt:lpstr>
      <vt:lpstr>Depth-first search</vt:lpstr>
      <vt:lpstr>Depth-first search</vt:lpstr>
      <vt:lpstr>Depth-first searching</vt:lpstr>
      <vt:lpstr>PowerPoint Presentation</vt:lpstr>
      <vt:lpstr>PowerPoint Presentation</vt:lpstr>
      <vt:lpstr>PowerPoint Presentation</vt:lpstr>
      <vt:lpstr>Properties of depth-first search</vt:lpstr>
      <vt:lpstr>Depth-first search tree sample</vt:lpstr>
      <vt:lpstr>Depth First Complexity</vt:lpstr>
      <vt:lpstr>Time and memory requirement in Depth-first</vt:lpstr>
      <vt:lpstr>PowerPoint Presentation</vt:lpstr>
      <vt:lpstr>Comparing the ordering of search sequences</vt:lpstr>
      <vt:lpstr>PowerPoint Presentation</vt:lpstr>
      <vt:lpstr>PowerPoint Presentation</vt:lpstr>
      <vt:lpstr>Summery of Today’s Lecture</vt:lpstr>
    </vt:vector>
  </TitlesOfParts>
  <Company>GHAZALA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GHAZALA</dc:creator>
  <cp:lastModifiedBy>Administrator</cp:lastModifiedBy>
  <cp:revision>156</cp:revision>
  <dcterms:created xsi:type="dcterms:W3CDTF">2012-02-27T05:45:45Z</dcterms:created>
  <dcterms:modified xsi:type="dcterms:W3CDTF">2016-11-07T10:24:24Z</dcterms:modified>
</cp:coreProperties>
</file>